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43" r:id="rId3"/>
    <p:sldId id="264" r:id="rId4"/>
    <p:sldId id="346" r:id="rId5"/>
    <p:sldId id="266" r:id="rId6"/>
    <p:sldId id="269" r:id="rId7"/>
    <p:sldId id="267" r:id="rId8"/>
    <p:sldId id="268" r:id="rId9"/>
    <p:sldId id="270" r:id="rId10"/>
    <p:sldId id="271" r:id="rId11"/>
    <p:sldId id="272" r:id="rId12"/>
    <p:sldId id="2523" r:id="rId13"/>
    <p:sldId id="348" r:id="rId14"/>
    <p:sldId id="349" r:id="rId15"/>
    <p:sldId id="35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351" r:id="rId26"/>
    <p:sldId id="352" r:id="rId27"/>
    <p:sldId id="2529" r:id="rId28"/>
    <p:sldId id="2524" r:id="rId29"/>
    <p:sldId id="284" r:id="rId30"/>
    <p:sldId id="353" r:id="rId31"/>
    <p:sldId id="354" r:id="rId32"/>
    <p:sldId id="355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302" r:id="rId44"/>
    <p:sldId id="303" r:id="rId45"/>
    <p:sldId id="304" r:id="rId46"/>
    <p:sldId id="305" r:id="rId47"/>
    <p:sldId id="359" r:id="rId48"/>
    <p:sldId id="356" r:id="rId49"/>
    <p:sldId id="358" r:id="rId50"/>
    <p:sldId id="2528" r:id="rId51"/>
    <p:sldId id="367" r:id="rId52"/>
    <p:sldId id="368" r:id="rId53"/>
    <p:sldId id="369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57" r:id="rId62"/>
    <p:sldId id="360" r:id="rId63"/>
    <p:sldId id="361" r:id="rId64"/>
    <p:sldId id="362" r:id="rId65"/>
    <p:sldId id="363" r:id="rId66"/>
    <p:sldId id="371" r:id="rId67"/>
    <p:sldId id="372" r:id="rId68"/>
    <p:sldId id="2525" r:id="rId69"/>
    <p:sldId id="370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2527" r:id="rId78"/>
    <p:sldId id="364" r:id="rId79"/>
    <p:sldId id="365" r:id="rId80"/>
    <p:sldId id="366" r:id="rId81"/>
    <p:sldId id="2522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EF"/>
    <a:srgbClr val="8397AF"/>
    <a:srgbClr val="5A7EA9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34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273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22838"/>
            <a:ext cx="413448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47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magetoday.co.kr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6.png"/><Relationship Id="rId7" Type="http://schemas.openxmlformats.org/officeDocument/2006/relationships/image" Target="../media/image1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2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2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.png"/><Relationship Id="rId7" Type="http://schemas.openxmlformats.org/officeDocument/2006/relationships/image" Target="../media/image15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mailto:webmaster@cuk.edu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053F23F9-B194-F6B2-AE54-16E0407FFA8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C1CAEC6B-5992-B3A9-5717-0BFE6866F66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1636" y="0"/>
            <a:ext cx="2150364" cy="68579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09801E-1425-DF4F-C9FE-A0EE9504EF2D}"/>
              </a:ext>
            </a:extLst>
          </p:cNvPr>
          <p:cNvGrpSpPr/>
          <p:nvPr/>
        </p:nvGrpSpPr>
        <p:grpSpPr>
          <a:xfrm>
            <a:off x="7238782" y="4169664"/>
            <a:ext cx="4712195" cy="2522219"/>
            <a:chOff x="5420868" y="3788664"/>
            <a:chExt cx="4712195" cy="2522219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01FB610D-8333-0853-0DFE-C0E2465068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0868" y="5036832"/>
              <a:ext cx="4712195" cy="1274051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A382E89D-96CA-80FB-189D-F02E3C31FE2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489" y="3788664"/>
              <a:ext cx="4698491" cy="221589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B42071-87BA-DA05-812D-F443E78C14D6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5158A-2DD1-2B8A-A40F-64FC8B9B168F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HTML5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9A6B0-E4CD-C6DE-5B6A-90DABDE1AD0B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006.</a:t>
            </a:r>
            <a:r>
              <a:rPr lang="ko-KR" altLang="en-US" sz="320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폼 </a:t>
            </a:r>
            <a:r>
              <a:rPr lang="ko-KR" altLang="en-US" sz="3200" dirty="0" err="1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양식테그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5526C-B717-2EC3-B706-DEFCBD8BA9FB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6523DF-1CA6-B4A8-45B9-7878EE1587FA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4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6E76CA88-FF6A-2CE9-86B9-322B1B59701A}"/>
              </a:ext>
            </a:extLst>
          </p:cNvPr>
          <p:cNvSpPr txBox="1"/>
          <p:nvPr/>
        </p:nvSpPr>
        <p:spPr>
          <a:xfrm>
            <a:off x="350191" y="16931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텍스트 영역(</a:t>
            </a:r>
            <a:r>
              <a:rPr lang="ko-KR" altLang="en-US" sz="3200" dirty="0" err="1"/>
              <a:t>textarea</a:t>
            </a:r>
            <a:r>
              <a:rPr lang="ko-KR" altLang="en-US" sz="3200" dirty="0"/>
              <a:t>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25B687-E92C-67ED-7E62-7CD9D85A9D1B}"/>
              </a:ext>
            </a:extLst>
          </p:cNvPr>
          <p:cNvSpPr txBox="1"/>
          <p:nvPr/>
        </p:nvSpPr>
        <p:spPr>
          <a:xfrm>
            <a:off x="350190" y="2409737"/>
            <a:ext cx="10907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텍스트 필드는 한 줄의 텍스트만 입력할 수 있는 반면, 텍스트 영역은 여러 줄의 내용을 입력할 수 있다. 몇 줄까지 표시할 것인지 지정하면 지정된 줄 수 보다 내용이 더 길어질 경우 텍스트 영역 안에 스크롤바가 표시된다.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5A9EAC8-E085-6ED9-C91C-589243CEFD28}"/>
              </a:ext>
            </a:extLst>
          </p:cNvPr>
          <p:cNvSpPr txBox="1"/>
          <p:nvPr/>
        </p:nvSpPr>
        <p:spPr>
          <a:xfrm>
            <a:off x="306648" y="37777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선택 메뉴(</a:t>
            </a:r>
            <a:r>
              <a:rPr lang="ko-KR" altLang="en-US" sz="3200" dirty="0" err="1"/>
              <a:t>select</a:t>
            </a:r>
            <a:r>
              <a:rPr lang="ko-KR" altLang="en-US" sz="3200" dirty="0"/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D187A5-D3B1-4503-59F3-FCA26EE72121}"/>
              </a:ext>
            </a:extLst>
          </p:cNvPr>
          <p:cNvSpPr txBox="1"/>
          <p:nvPr/>
        </p:nvSpPr>
        <p:spPr>
          <a:xfrm>
            <a:off x="426389" y="4529473"/>
            <a:ext cx="10531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좁은 공간에서 사용하면 편리한 메뉴로, 화살표를 클릭하면 여러 항목이 펼쳐지며 항목을 선택하면 링크해 놓은 페이지로 연결된다.</a:t>
            </a:r>
          </a:p>
          <a:p>
            <a:r>
              <a:rPr lang="ko-KR" altLang="en-US" dirty="0"/>
              <a:t>팝업 메뉴, 점프 메뉴라고도 한다.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53809E-4147-089D-20F7-0A744FC41520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양식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(Form)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종류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C80496-15B7-91B2-F8CA-7261BAFE1AB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C4A70F-63FC-0327-E6B7-21FD7443C50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275A3-DAE6-8BF7-2EC4-24C9F256AE0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1948" y="1026972"/>
            <a:ext cx="239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입력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양식의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종류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05657" y="1557528"/>
            <a:ext cx="7691755" cy="5300980"/>
            <a:chOff x="3105657" y="1557528"/>
            <a:chExt cx="7691755" cy="53009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7643" y="4931664"/>
              <a:ext cx="7549362" cy="19263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15817" y="1896618"/>
              <a:ext cx="6438900" cy="3581400"/>
            </a:xfrm>
            <a:custGeom>
              <a:avLst/>
              <a:gdLst/>
              <a:ahLst/>
              <a:cxnLst/>
              <a:rect l="l" t="t" r="r" b="b"/>
              <a:pathLst>
                <a:path w="6438900" h="3581400">
                  <a:moveTo>
                    <a:pt x="6438900" y="0"/>
                  </a:moveTo>
                  <a:lnTo>
                    <a:pt x="0" y="0"/>
                  </a:lnTo>
                  <a:lnTo>
                    <a:pt x="0" y="3581400"/>
                  </a:lnTo>
                  <a:lnTo>
                    <a:pt x="6438900" y="3581400"/>
                  </a:lnTo>
                  <a:lnTo>
                    <a:pt x="6438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15817" y="1896618"/>
              <a:ext cx="6438900" cy="3581400"/>
            </a:xfrm>
            <a:custGeom>
              <a:avLst/>
              <a:gdLst/>
              <a:ahLst/>
              <a:cxnLst/>
              <a:rect l="l" t="t" r="r" b="b"/>
              <a:pathLst>
                <a:path w="6438900" h="3581400">
                  <a:moveTo>
                    <a:pt x="0" y="0"/>
                  </a:moveTo>
                  <a:lnTo>
                    <a:pt x="6438900" y="0"/>
                  </a:lnTo>
                  <a:lnTo>
                    <a:pt x="6438900" y="3581400"/>
                  </a:lnTo>
                  <a:lnTo>
                    <a:pt x="0" y="3581400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1321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5055" y="5489447"/>
              <a:ext cx="6438899" cy="2750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4139" y="1557528"/>
              <a:ext cx="2507272" cy="3384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8807" y="1635252"/>
              <a:ext cx="2330128" cy="2606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2072" y="3328416"/>
              <a:ext cx="2763160" cy="107037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448133" y="2163602"/>
            <a:ext cx="9759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Feedback: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96411" y="2447544"/>
            <a:ext cx="3329940" cy="1870075"/>
          </a:xfrm>
          <a:custGeom>
            <a:avLst/>
            <a:gdLst/>
            <a:ahLst/>
            <a:cxnLst/>
            <a:rect l="l" t="t" r="r" b="b"/>
            <a:pathLst>
              <a:path w="3329940" h="1870075">
                <a:moveTo>
                  <a:pt x="0" y="0"/>
                </a:moveTo>
                <a:lnTo>
                  <a:pt x="3329940" y="0"/>
                </a:lnTo>
                <a:lnTo>
                  <a:pt x="3329940" y="1869948"/>
                </a:lnTo>
                <a:lnTo>
                  <a:pt x="0" y="18699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58937" y="2470986"/>
            <a:ext cx="2150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0D0D0D"/>
                </a:solidFill>
                <a:latin typeface="한컴산뜻돋움"/>
                <a:cs typeface="한컴산뜻돋움"/>
              </a:rPr>
              <a:t>Type</a:t>
            </a:r>
            <a:r>
              <a:rPr sz="1600" spc="-45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something</a:t>
            </a:r>
            <a:r>
              <a:rPr sz="1600" spc="-25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here…</a:t>
            </a:r>
            <a:endParaRPr sz="1600">
              <a:latin typeface="한컴산뜻돋움"/>
              <a:cs typeface="한컴산뜻돋움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35586" y="2447289"/>
            <a:ext cx="6093460" cy="2484755"/>
            <a:chOff x="2235586" y="2447289"/>
            <a:chExt cx="6093460" cy="2484755"/>
          </a:xfrm>
        </p:grpSpPr>
        <p:sp>
          <p:nvSpPr>
            <p:cNvPr id="16" name="object 16"/>
            <p:cNvSpPr/>
            <p:nvPr/>
          </p:nvSpPr>
          <p:spPr>
            <a:xfrm>
              <a:off x="3297173" y="2457449"/>
              <a:ext cx="3331210" cy="0"/>
            </a:xfrm>
            <a:custGeom>
              <a:avLst/>
              <a:gdLst/>
              <a:ahLst/>
              <a:cxnLst/>
              <a:rect l="l" t="t" r="r" b="b"/>
              <a:pathLst>
                <a:path w="3331209">
                  <a:moveTo>
                    <a:pt x="0" y="0"/>
                  </a:moveTo>
                  <a:lnTo>
                    <a:pt x="3330727" y="0"/>
                  </a:lnTo>
                </a:path>
              </a:pathLst>
            </a:custGeom>
            <a:ln w="1981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32146" y="3890009"/>
              <a:ext cx="1082040" cy="1027430"/>
            </a:xfrm>
            <a:custGeom>
              <a:avLst/>
              <a:gdLst/>
              <a:ahLst/>
              <a:cxnLst/>
              <a:rect l="l" t="t" r="r" b="b"/>
              <a:pathLst>
                <a:path w="1082040" h="1027429">
                  <a:moveTo>
                    <a:pt x="1082040" y="0"/>
                  </a:moveTo>
                  <a:lnTo>
                    <a:pt x="0" y="1027315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50191" y="3329177"/>
              <a:ext cx="1629410" cy="907415"/>
            </a:xfrm>
            <a:custGeom>
              <a:avLst/>
              <a:gdLst/>
              <a:ahLst/>
              <a:cxnLst/>
              <a:rect l="l" t="t" r="r" b="b"/>
              <a:pathLst>
                <a:path w="1629410" h="907414">
                  <a:moveTo>
                    <a:pt x="1629308" y="0"/>
                  </a:moveTo>
                  <a:lnTo>
                    <a:pt x="0" y="906983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771131" y="2407920"/>
            <a:ext cx="1972310" cy="307975"/>
          </a:xfrm>
          <a:prstGeom prst="rect">
            <a:avLst/>
          </a:prstGeom>
          <a:ln w="12192">
            <a:solidFill>
              <a:srgbClr val="58585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0D0D0D"/>
                </a:solidFill>
                <a:latin typeface="한컴산뜻돋움"/>
                <a:cs typeface="한컴산뜻돋움"/>
              </a:rPr>
              <a:t>Myth</a:t>
            </a:r>
            <a:r>
              <a:rPr sz="1600" spc="-80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600" spc="-35" dirty="0">
                <a:solidFill>
                  <a:srgbClr val="0D0D0D"/>
                </a:solidFill>
                <a:latin typeface="한컴산뜻돋움"/>
                <a:cs typeface="한컴산뜻돋움"/>
              </a:rPr>
              <a:t>and</a:t>
            </a:r>
            <a:r>
              <a:rPr sz="1600" spc="-75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600" spc="-20" dirty="0">
                <a:solidFill>
                  <a:srgbClr val="0D0D0D"/>
                </a:solidFill>
                <a:latin typeface="한컴산뜻돋움"/>
                <a:cs typeface="한컴산뜻돋움"/>
              </a:rPr>
              <a:t>Dream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1131" y="2901695"/>
            <a:ext cx="2589530" cy="307975"/>
          </a:xfrm>
          <a:prstGeom prst="rect">
            <a:avLst/>
          </a:prstGeom>
          <a:ln w="12192">
            <a:solidFill>
              <a:srgbClr val="585858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solidFill>
                  <a:srgbClr val="0D0D0D"/>
                </a:solidFill>
                <a:latin typeface="한컴산뜻돋움"/>
                <a:cs typeface="한컴산뜻돋움"/>
              </a:rPr>
              <a:t>The</a:t>
            </a:r>
            <a:r>
              <a:rPr sz="1600" spc="-90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D0D0D"/>
                </a:solidFill>
                <a:latin typeface="한컴산뜻돋움"/>
                <a:cs typeface="한컴산뜻돋움"/>
              </a:rPr>
              <a:t>call</a:t>
            </a:r>
            <a:r>
              <a:rPr sz="1600" spc="-80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D0D0D"/>
                </a:solidFill>
                <a:latin typeface="한컴산뜻돋움"/>
                <a:cs typeface="한컴산뜻돋움"/>
              </a:rPr>
              <a:t>to</a:t>
            </a:r>
            <a:r>
              <a:rPr sz="1600" spc="-85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adventure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03302" y="4663080"/>
            <a:ext cx="11080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5050"/>
                </a:solidFill>
                <a:latin typeface="한컴산뜻돋움"/>
                <a:cs typeface="한컴산뜻돋움"/>
              </a:rPr>
              <a:t>select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1347" y="3997957"/>
            <a:ext cx="15792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5050"/>
                </a:solidFill>
                <a:latin typeface="한컴산뜻돋움"/>
                <a:cs typeface="한컴산뜻돋움"/>
              </a:rPr>
              <a:t>textarea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9765" y="1680226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5407" y="1674876"/>
            <a:ext cx="219455" cy="2194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2777CB-A74F-A61F-5900-CF4841EBB114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양식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(Form)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종류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폼테그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92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074" y="1267485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웹에서 만나는 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081" y="1804472"/>
            <a:ext cx="5602104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사용자가 웹 사이트로 정보를 보낼 수 있는 요소들은 모두 폼</a:t>
            </a:r>
            <a:r>
              <a:rPr lang="en-US" altLang="ko-KR" sz="1400"/>
              <a:t>(form)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폼과 관련된 대부분의 작업들은 정보를 저장하거나 검색하거나 수정하는 일들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이런 작업은 모두 데이터베이스를 기반으로 한다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아이디를 입력하는 텍스트 필드나 버튼 같은 폼의 형태를 만드는 것은 </a:t>
            </a:r>
            <a:r>
              <a:rPr lang="en-US" altLang="ko-KR" sz="1400"/>
              <a:t>HTML </a:t>
            </a:r>
            <a:r>
              <a:rPr lang="ko-KR" altLang="en-US" sz="1400"/>
              <a:t>태그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폼에 입력한 사용자 정보를 처리하는 것은 </a:t>
            </a:r>
            <a:r>
              <a:rPr lang="en-US" altLang="ko-KR" sz="1400"/>
              <a:t>ASP</a:t>
            </a:r>
            <a:r>
              <a:rPr lang="ko-KR" altLang="en-US" sz="1400"/>
              <a:t>나 </a:t>
            </a:r>
            <a:r>
              <a:rPr lang="en-US" altLang="ko-KR" sz="1400"/>
              <a:t>PHP </a:t>
            </a:r>
            <a:r>
              <a:rPr lang="ko-KR" altLang="en-US" sz="1400"/>
              <a:t>같은 서버 프로그래밍 이용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여기에서는 서버 프로그래밍에 대해서는 다루지 않고 브라우저에 표시될 폼을 만드는 태그들에 대해 살펴본다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9157"/>
          <a:stretch/>
        </p:blipFill>
        <p:spPr>
          <a:xfrm>
            <a:off x="6992598" y="3665989"/>
            <a:ext cx="3804034" cy="209878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4F213FF-B761-4FA0-BF12-97AFA03C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598" y="1452151"/>
            <a:ext cx="3610583" cy="2085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56A10-4D5E-A273-A235-3812DE26698E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폼 만들기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7F256F-29AD-F379-125E-6152B5BFF25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8517EC-CF94-213E-D851-FDBEC02FC36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D91C5-65DA-D870-5060-AFCE8FAA6CD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57151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904" y="1309430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폼의 동작 방식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4" y="1966446"/>
            <a:ext cx="2110138" cy="1820085"/>
          </a:xfrm>
          <a:prstGeom prst="rect">
            <a:avLst/>
          </a:prstGeom>
        </p:spPr>
      </p:pic>
      <p:sp>
        <p:nvSpPr>
          <p:cNvPr id="11" name="모서리가 둥근 사각형 설명선 10"/>
          <p:cNvSpPr/>
          <p:nvPr/>
        </p:nvSpPr>
        <p:spPr>
          <a:xfrm>
            <a:off x="3903847" y="1494096"/>
            <a:ext cx="6045496" cy="3195782"/>
          </a:xfrm>
          <a:prstGeom prst="wedgeRoundRectCallout">
            <a:avLst>
              <a:gd name="adj1" fmla="val -67842"/>
              <a:gd name="adj2" fmla="val -18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016991" y="1749538"/>
            <a:ext cx="5932351" cy="29403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/>
              <a:t>사용자가 </a:t>
            </a:r>
            <a:r>
              <a:rPr lang="en-US" altLang="ko-KR" sz="1400"/>
              <a:t>[</a:t>
            </a:r>
            <a:r>
              <a:rPr lang="ko-KR" altLang="en-US" sz="1400"/>
              <a:t>아이디</a:t>
            </a:r>
            <a:r>
              <a:rPr lang="en-US" altLang="ko-KR" sz="1400"/>
              <a:t>]</a:t>
            </a:r>
            <a:r>
              <a:rPr lang="ko-KR" altLang="en-US" sz="1400"/>
              <a:t>와 </a:t>
            </a:r>
            <a:r>
              <a:rPr lang="en-US" altLang="ko-KR" sz="1400" dirty="0"/>
              <a:t>[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]</a:t>
            </a:r>
            <a:r>
              <a:rPr lang="ko-KR" altLang="en-US" sz="1400" dirty="0"/>
              <a:t>에 정보 입력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/>
              <a:t>[</a:t>
            </a:r>
            <a:r>
              <a:rPr lang="ko-KR" altLang="en-US" sz="1400" dirty="0"/>
              <a:t>로그인</a:t>
            </a:r>
            <a:r>
              <a:rPr lang="en-US" altLang="ko-KR" sz="1400" dirty="0"/>
              <a:t>]</a:t>
            </a:r>
            <a:r>
              <a:rPr lang="ko-KR" altLang="en-US" sz="1400" dirty="0"/>
              <a:t> 클릭</a:t>
            </a:r>
            <a:endParaRPr lang="en-US" altLang="ko-KR" sz="1400" dirty="0"/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/>
              <a:t>사용자가 입력한 아이디와 비밀번호가 웹 서버로 보내짐</a:t>
            </a:r>
            <a:endParaRPr lang="en-US" altLang="ko-KR" sz="1400" dirty="0"/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/>
              <a:t>서버는 자신이 가지고 있는 사용자 데이터베이스를 뒤져서 사용자가 보내온 아이디와 비밀번호가 서로 일치하는 정보인지 확인하고 그 결과를 </a:t>
            </a:r>
            <a:r>
              <a:rPr lang="ko-KR" altLang="en-US" sz="1400"/>
              <a:t>브라우저에 보냄</a:t>
            </a:r>
            <a:r>
              <a:rPr lang="en-US" altLang="ko-KR" sz="1400"/>
              <a:t>.</a:t>
            </a:r>
            <a:endParaRPr lang="en-US" altLang="ko-KR" sz="1400" dirty="0"/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/>
              <a:t>회원이라면 로그인한 후의 결과 화면이 나타나고</a:t>
            </a:r>
            <a:r>
              <a:rPr lang="en-US" altLang="ko-KR" sz="1400" dirty="0"/>
              <a:t>, </a:t>
            </a:r>
            <a:r>
              <a:rPr lang="ko-KR" altLang="en-US" sz="1400" dirty="0"/>
              <a:t>아니라면 로그인 실패 화면이 나타남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7BCE1-E680-04B6-2D35-0336111BFB1F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폼 만들기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D508D05-2290-2C18-3E58-D88A70BCCA9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71747A7-671C-104B-08EB-C7B6920E701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DA87-1B1A-EFE9-1F6A-4CDE88476A3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9393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904" y="1309430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&lt;form&gt; </a:t>
            </a:r>
            <a:r>
              <a:rPr lang="ko-KR" altLang="en-US" b="1"/>
              <a:t>태그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49904" y="1763272"/>
            <a:ext cx="5809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폼을</a:t>
            </a:r>
            <a:r>
              <a:rPr lang="en-US" altLang="ko-KR" sz="1400"/>
              <a:t> </a:t>
            </a:r>
            <a:r>
              <a:rPr lang="ko-KR" altLang="en-US" sz="1400"/>
              <a:t>만드는 기본 태그</a:t>
            </a:r>
            <a:r>
              <a:rPr lang="en-US" altLang="ko-KR" sz="1400"/>
              <a:t>.  &lt;form&gt;</a:t>
            </a:r>
            <a:r>
              <a:rPr lang="ko-KR" altLang="en-US" sz="1400"/>
              <a:t>과 </a:t>
            </a:r>
            <a:r>
              <a:rPr lang="en-US" altLang="ko-KR" sz="1400"/>
              <a:t>&lt;/form&gt; </a:t>
            </a:r>
            <a:r>
              <a:rPr lang="ko-KR" altLang="en-US" sz="1400"/>
              <a:t>사이에 여러 폼 요소 삽입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8" y="2265396"/>
            <a:ext cx="4248150" cy="4000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9904" y="3217004"/>
            <a:ext cx="30636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211D1E"/>
                </a:solidFill>
                <a:latin typeface="TDc_SSiMyungJo 120"/>
              </a:rPr>
              <a:t>&lt;form&gt; </a:t>
            </a:r>
            <a:r>
              <a:rPr lang="ko-KR" altLang="en-US" sz="1400" b="1">
                <a:solidFill>
                  <a:srgbClr val="211D1E"/>
                </a:solidFill>
                <a:latin typeface="TDc_SSiMyungJo 120"/>
              </a:rPr>
              <a:t>태그에서 사용 하는 속성들 </a:t>
            </a:r>
            <a:endParaRPr lang="ko-KR" altLang="en-US" sz="14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08" y="3524781"/>
            <a:ext cx="6160261" cy="307599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796168" y="1847324"/>
            <a:ext cx="4142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="search.php"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="post"&gt;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검색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="submit"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검색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49" y="3324756"/>
            <a:ext cx="2762250" cy="400050"/>
          </a:xfrm>
          <a:prstGeom prst="rect">
            <a:avLst/>
          </a:prstGeom>
        </p:spPr>
      </p:pic>
      <p:sp>
        <p:nvSpPr>
          <p:cNvPr id="15" name="사각형 설명선 14"/>
          <p:cNvSpPr/>
          <p:nvPr/>
        </p:nvSpPr>
        <p:spPr>
          <a:xfrm>
            <a:off x="8011486" y="4131285"/>
            <a:ext cx="3663662" cy="2177236"/>
          </a:xfrm>
          <a:prstGeom prst="wedgeRectCallout">
            <a:avLst>
              <a:gd name="adj1" fmla="val -21082"/>
              <a:gd name="adj2" fmla="val -626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059493" y="4216105"/>
            <a:ext cx="3615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/>
              <a:t>검색어를 입력하고 </a:t>
            </a:r>
            <a:r>
              <a:rPr lang="en-US" altLang="ko-KR" sz="1400"/>
              <a:t>[</a:t>
            </a:r>
            <a:r>
              <a:rPr lang="ko-KR" altLang="en-US" sz="1400"/>
              <a:t>검색</a:t>
            </a:r>
            <a:r>
              <a:rPr lang="en-US" altLang="ko-KR" sz="1400"/>
              <a:t>] </a:t>
            </a:r>
            <a:r>
              <a:rPr lang="ko-KR" altLang="en-US" sz="1400"/>
              <a:t>버튼을 클릭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/>
              <a:t>입력한 내용이 웹 서버에 있는 </a:t>
            </a:r>
            <a:r>
              <a:rPr lang="en-US" altLang="ko-KR" sz="1400"/>
              <a:t>search.php </a:t>
            </a:r>
            <a:r>
              <a:rPr lang="ko-KR" altLang="en-US" sz="1400"/>
              <a:t>파일로 전송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/>
              <a:t>서버에서 </a:t>
            </a:r>
            <a:r>
              <a:rPr lang="en-US" altLang="ko-KR" sz="1400"/>
              <a:t>search.php </a:t>
            </a:r>
            <a:r>
              <a:rPr lang="ko-KR" altLang="en-US" sz="1400"/>
              <a:t>파일 실행 후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/>
              <a:t>그 결과가 다시 웹 브라우저로 전달되어 화면에 표시됨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6B7AD-E5B1-C3D4-D968-143C0AC6B2B9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폼 만들기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58FB3E-E5A3-05AD-47D6-B659F9BA953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B35F4A-E7B4-FBDB-DD06-50FD16D6C85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A43BC-903A-605C-1B49-2D15D80C246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97235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2859" y="1405038"/>
            <a:ext cx="10835640" cy="2653932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789"/>
              </a:spcBef>
            </a:pPr>
            <a:r>
              <a:rPr sz="3200" b="1" spc="-160" dirty="0" err="1">
                <a:latin typeface="나눔고딕 ExtraBold"/>
                <a:cs typeface="나눔고딕 ExtraBold"/>
              </a:rPr>
              <a:t>폼을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웹</a:t>
            </a:r>
            <a:r>
              <a:rPr sz="3200" b="1" spc="-180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문서에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280" dirty="0">
                <a:latin typeface="나눔고딕 ExtraBold"/>
                <a:cs typeface="나눔고딕 ExtraBold"/>
              </a:rPr>
              <a:t>삽입</a:t>
            </a:r>
            <a:r>
              <a:rPr sz="2400" spc="280" dirty="0">
                <a:latin typeface="휴먼아미체"/>
                <a:cs typeface="휴먼아미체"/>
              </a:rPr>
              <a:t>하기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위해서는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dirty="0">
                <a:latin typeface="한컴산뜻돋움"/>
                <a:cs typeface="한컴산뜻돋움"/>
              </a:rPr>
              <a:t>FORM</a:t>
            </a:r>
            <a:r>
              <a:rPr sz="3200" b="1" spc="-125" dirty="0">
                <a:latin typeface="한컴산뜻돋움"/>
                <a:cs typeface="한컴산뜻돋움"/>
              </a:rPr>
              <a:t> </a:t>
            </a:r>
            <a:r>
              <a:rPr sz="3200" b="1" spc="240" dirty="0">
                <a:latin typeface="나눔고딕 ExtraBold"/>
                <a:cs typeface="나눔고딕 ExtraBold"/>
              </a:rPr>
              <a:t>태그</a:t>
            </a:r>
            <a:r>
              <a:rPr sz="2400" spc="240" dirty="0">
                <a:latin typeface="휴먼아미체"/>
                <a:cs typeface="휴먼아미체"/>
              </a:rPr>
              <a:t>를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265" dirty="0">
                <a:latin typeface="휴먼아미체"/>
                <a:cs typeface="휴먼아미체"/>
              </a:rPr>
              <a:t>사용한다</a:t>
            </a:r>
            <a:r>
              <a:rPr sz="2400" spc="265" dirty="0">
                <a:latin typeface="한컴산뜻돋움"/>
                <a:cs typeface="한컴산뜻돋움"/>
              </a:rPr>
              <a:t>.&lt;FORM&gt;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태그와</a:t>
            </a:r>
            <a:endParaRPr sz="2400" dirty="0">
              <a:latin typeface="휴먼아미체"/>
              <a:cs typeface="휴먼아미체"/>
            </a:endParaRPr>
          </a:p>
          <a:p>
            <a:pPr marL="297815">
              <a:lnSpc>
                <a:spcPct val="100000"/>
              </a:lnSpc>
              <a:spcBef>
                <a:spcPts val="80"/>
              </a:spcBef>
            </a:pPr>
            <a:r>
              <a:rPr sz="2400" dirty="0">
                <a:latin typeface="한컴산뜻돋움"/>
                <a:cs typeface="한컴산뜻돋움"/>
              </a:rPr>
              <a:t>&lt;/FORM&gt;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사이에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필요한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폼들을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삽입하게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되는데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&lt;FORM&gt;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또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다른</a:t>
            </a:r>
            <a:endParaRPr sz="2400" dirty="0">
              <a:latin typeface="휴먼아미체"/>
              <a:cs typeface="휴먼아미체"/>
            </a:endParaRPr>
          </a:p>
          <a:p>
            <a:pPr marL="297815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&lt;FORM&gt;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삽입할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없다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297815">
              <a:lnSpc>
                <a:spcPts val="2860"/>
              </a:lnSpc>
            </a:pPr>
            <a:r>
              <a:rPr sz="2400" spc="715" dirty="0">
                <a:latin typeface="휴먼아미체"/>
                <a:cs typeface="휴먼아미체"/>
              </a:rPr>
              <a:t>양식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문서에서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흔히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보게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45" dirty="0">
                <a:latin typeface="한컴산뜻돋움"/>
                <a:cs typeface="한컴산뜻돋움"/>
              </a:rPr>
              <a:t>[</a:t>
            </a:r>
            <a:r>
              <a:rPr sz="2400" spc="445" dirty="0">
                <a:latin typeface="휴먼아미체"/>
                <a:cs typeface="휴먼아미체"/>
              </a:rPr>
              <a:t>전송</a:t>
            </a:r>
            <a:r>
              <a:rPr sz="2400" spc="445" dirty="0">
                <a:latin typeface="한컴산뜻돋움"/>
                <a:cs typeface="한컴산뜻돋움"/>
              </a:rPr>
              <a:t>]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단추나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[Submit]</a:t>
            </a:r>
            <a:r>
              <a:rPr sz="2400" spc="-55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단추를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누르면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" dirty="0">
                <a:latin typeface="한컴산뜻돋움"/>
                <a:cs typeface="한컴산뜻돋움"/>
              </a:rPr>
              <a:t>&lt;FORM&gt;</a:t>
            </a:r>
            <a:r>
              <a:rPr sz="2400" spc="80" dirty="0">
                <a:latin typeface="휴먼아미체"/>
                <a:cs typeface="휴먼아미체"/>
              </a:rPr>
              <a:t>과</a:t>
            </a:r>
            <a:endParaRPr sz="2400" dirty="0">
              <a:latin typeface="휴먼아미체"/>
              <a:cs typeface="휴먼아미체"/>
            </a:endParaRPr>
          </a:p>
          <a:p>
            <a:pPr marL="297815">
              <a:lnSpc>
                <a:spcPts val="3340"/>
              </a:lnSpc>
            </a:pPr>
            <a:r>
              <a:rPr sz="2400" dirty="0">
                <a:latin typeface="한컴산뜻돋움"/>
                <a:cs typeface="한컴산뜻돋움"/>
              </a:rPr>
              <a:t>&lt;/FORM&gt;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사이의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내용들이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폼을</a:t>
            </a:r>
            <a:r>
              <a:rPr sz="2800" b="1" spc="-14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처리하는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235" dirty="0">
                <a:latin typeface="나눔고딕 ExtraBold"/>
                <a:cs typeface="나눔고딕 ExtraBold"/>
              </a:rPr>
              <a:t>프로그램</a:t>
            </a:r>
            <a:r>
              <a:rPr sz="2400" spc="235" dirty="0">
                <a:latin typeface="휴먼아미체"/>
                <a:cs typeface="휴먼아미체"/>
              </a:rPr>
              <a:t>으로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전송되는데</a:t>
            </a:r>
            <a:r>
              <a:rPr sz="2400" spc="69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10" dirty="0">
                <a:latin typeface="휴먼아미체"/>
                <a:cs typeface="휴먼아미체"/>
              </a:rPr>
              <a:t>프로그램은</a:t>
            </a:r>
            <a:endParaRPr sz="2400" dirty="0">
              <a:latin typeface="휴먼아미체"/>
              <a:cs typeface="휴먼아미체"/>
            </a:endParaRPr>
          </a:p>
          <a:p>
            <a:pPr marL="297815">
              <a:lnSpc>
                <a:spcPct val="100000"/>
              </a:lnSpc>
            </a:pPr>
            <a:r>
              <a:rPr sz="2800" b="1" spc="-80" dirty="0">
                <a:latin typeface="한컴산뜻돋움"/>
                <a:cs typeface="한컴산뜻돋움"/>
              </a:rPr>
              <a:t>CGI</a:t>
            </a:r>
            <a:r>
              <a:rPr sz="2800" b="1" spc="-80" dirty="0">
                <a:latin typeface="나눔고딕 ExtraBold"/>
                <a:cs typeface="나눔고딕 ExtraBold"/>
              </a:rPr>
              <a:t>나</a:t>
            </a:r>
            <a:r>
              <a:rPr sz="2800" b="1" spc="-150" dirty="0">
                <a:latin typeface="나눔고딕 ExtraBold"/>
                <a:cs typeface="나눔고딕 ExtraBold"/>
              </a:rPr>
              <a:t> </a:t>
            </a:r>
            <a:r>
              <a:rPr sz="2800" b="1" dirty="0">
                <a:latin typeface="한컴산뜻돋움"/>
                <a:cs typeface="한컴산뜻돋움"/>
              </a:rPr>
              <a:t>ASP,</a:t>
            </a:r>
            <a:r>
              <a:rPr sz="2800" b="1" spc="-155" dirty="0">
                <a:latin typeface="한컴산뜻돋움"/>
                <a:cs typeface="한컴산뜻돋움"/>
              </a:rPr>
              <a:t> </a:t>
            </a:r>
            <a:r>
              <a:rPr sz="2800" b="1" dirty="0">
                <a:latin typeface="한컴산뜻돋움"/>
                <a:cs typeface="한컴산뜻돋움"/>
              </a:rPr>
              <a:t>PHP,</a:t>
            </a:r>
            <a:r>
              <a:rPr sz="2800" b="1" spc="-120" dirty="0">
                <a:latin typeface="한컴산뜻돋움"/>
                <a:cs typeface="한컴산뜻돋움"/>
              </a:rPr>
              <a:t> </a:t>
            </a:r>
            <a:r>
              <a:rPr sz="2800" b="1" spc="-20" dirty="0">
                <a:latin typeface="한컴산뜻돋움"/>
                <a:cs typeface="한컴산뜻돋움"/>
              </a:rPr>
              <a:t>JSP</a:t>
            </a:r>
            <a:r>
              <a:rPr sz="2800" b="1" spc="-195" dirty="0">
                <a:latin typeface="한컴산뜻돋움"/>
                <a:cs typeface="한컴산뜻돋움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등으로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작성된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프로그램이다</a:t>
            </a:r>
            <a:r>
              <a:rPr sz="2400" spc="70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306" y="1808998"/>
            <a:ext cx="231648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8976" y="3406140"/>
            <a:ext cx="11732260" cy="3451860"/>
            <a:chOff x="188976" y="3406140"/>
            <a:chExt cx="11732260" cy="34518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76" y="3406140"/>
              <a:ext cx="11731750" cy="34518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887" y="4466844"/>
              <a:ext cx="1731263" cy="4800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963" y="4947820"/>
              <a:ext cx="2008631" cy="542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476" y="4434839"/>
              <a:ext cx="1487423" cy="6766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18461" y="4485839"/>
            <a:ext cx="111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기본형식</a:t>
            </a:r>
            <a:endParaRPr sz="2400">
              <a:latin typeface="나눔고딕 ExtraBold"/>
              <a:cs typeface="나눔고딕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63319" y="4411621"/>
            <a:ext cx="8138795" cy="195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083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</a:t>
            </a:r>
            <a:r>
              <a:rPr sz="28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225" dirty="0">
                <a:solidFill>
                  <a:srgbClr val="FF0000"/>
                </a:solidFill>
                <a:latin typeface="한컴산뜻돋움"/>
                <a:cs typeface="한컴산뜻돋움"/>
              </a:rPr>
              <a:t>method="</a:t>
            </a:r>
            <a:r>
              <a:rPr sz="2800" spc="225" dirty="0">
                <a:solidFill>
                  <a:srgbClr val="FF0000"/>
                </a:solidFill>
                <a:latin typeface="휴먼아미체"/>
                <a:cs typeface="휴먼아미체"/>
              </a:rPr>
              <a:t>속성값</a:t>
            </a:r>
            <a:r>
              <a:rPr sz="2800" spc="225" dirty="0">
                <a:solidFill>
                  <a:srgbClr val="FF0000"/>
                </a:solidFill>
                <a:latin typeface="한컴산뜻돋움"/>
                <a:cs typeface="한컴산뜻돋움"/>
              </a:rPr>
              <a:t>"</a:t>
            </a:r>
            <a:r>
              <a:rPr sz="2800" spc="-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spc="220" dirty="0">
                <a:solidFill>
                  <a:srgbClr val="FF0000"/>
                </a:solidFill>
                <a:latin typeface="한컴산뜻돋움"/>
                <a:cs typeface="한컴산뜻돋움"/>
              </a:rPr>
              <a:t>action="</a:t>
            </a:r>
            <a:r>
              <a:rPr sz="2800" spc="220" dirty="0">
                <a:solidFill>
                  <a:srgbClr val="FF0000"/>
                </a:solidFill>
                <a:latin typeface="휴먼아미체"/>
                <a:cs typeface="휴먼아미체"/>
              </a:rPr>
              <a:t>처리할</a:t>
            </a:r>
            <a:r>
              <a:rPr sz="2800" spc="-475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2800" spc="680" dirty="0">
                <a:solidFill>
                  <a:srgbClr val="FF0000"/>
                </a:solidFill>
                <a:latin typeface="휴먼아미체"/>
                <a:cs typeface="휴먼아미체"/>
              </a:rPr>
              <a:t>프로그램</a:t>
            </a:r>
            <a:r>
              <a:rPr sz="2800" spc="680" dirty="0">
                <a:solidFill>
                  <a:srgbClr val="FF0000"/>
                </a:solidFill>
                <a:latin typeface="한컴산뜻돋움"/>
                <a:cs typeface="한컴산뜻돋움"/>
              </a:rPr>
              <a:t>"</a:t>
            </a:r>
            <a:r>
              <a:rPr sz="2800" spc="680" dirty="0">
                <a:solidFill>
                  <a:srgbClr val="001F5F"/>
                </a:solidFill>
                <a:latin typeface="한컴산뜻돋움"/>
                <a:cs typeface="한컴산뜻돋움"/>
              </a:rPr>
              <a:t>&gt; </a:t>
            </a:r>
            <a:r>
              <a:rPr sz="2800" spc="755" dirty="0">
                <a:solidFill>
                  <a:srgbClr val="001F5F"/>
                </a:solidFill>
                <a:latin typeface="휴먼아미체"/>
                <a:cs typeface="휴먼아미체"/>
              </a:rPr>
              <a:t>다양한</a:t>
            </a:r>
            <a:r>
              <a:rPr sz="2800" spc="-50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1180" dirty="0">
                <a:solidFill>
                  <a:srgbClr val="001F5F"/>
                </a:solidFill>
                <a:latin typeface="휴먼아미체"/>
                <a:cs typeface="휴먼아미체"/>
              </a:rPr>
              <a:t>폼들</a:t>
            </a:r>
            <a:endParaRPr sz="2800">
              <a:latin typeface="휴먼아미체"/>
              <a:cs typeface="휴먼아미체"/>
            </a:endParaRPr>
          </a:p>
          <a:p>
            <a:pPr marL="290830">
              <a:lnSpc>
                <a:spcPct val="100000"/>
              </a:lnSpc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2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5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맑은 고딕"/>
                <a:cs typeface="맑은 고딕"/>
              </a:rPr>
              <a:t>&lt;form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method="get"</a:t>
            </a:r>
            <a:r>
              <a:rPr sz="1800" spc="-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action=http://localhost:8080/form.jsp</a:t>
            </a:r>
            <a:r>
              <a:rPr sz="1800" spc="-70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맑은 고딕"/>
                <a:cs typeface="맑은 고딕"/>
              </a:rPr>
              <a:t>name="p_info"</a:t>
            </a:r>
            <a:r>
              <a:rPr sz="1800" spc="-55" dirty="0">
                <a:latin typeface="맑은 고딕"/>
                <a:cs typeface="맑은 고딕"/>
              </a:rPr>
              <a:t> </a:t>
            </a:r>
            <a:r>
              <a:rPr sz="1800" spc="-50" dirty="0">
                <a:latin typeface="맑은 고딕"/>
                <a:cs typeface="맑은 고딕"/>
              </a:rPr>
              <a:t>&gt;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2082-6A21-EE7F-C090-F3B0F6ABC220}"/>
              </a:ext>
            </a:extLst>
          </p:cNvPr>
          <p:cNvSpPr txBox="1"/>
          <p:nvPr/>
        </p:nvSpPr>
        <p:spPr>
          <a:xfrm>
            <a:off x="306648" y="319086"/>
            <a:ext cx="474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&lt;form&gt;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2EDB9-AFC3-39E3-9141-934B3F1E138E}"/>
              </a:ext>
            </a:extLst>
          </p:cNvPr>
          <p:cNvSpPr txBox="1"/>
          <p:nvPr/>
        </p:nvSpPr>
        <p:spPr>
          <a:xfrm>
            <a:off x="372306" y="9472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FORM</a:t>
            </a:r>
            <a:r>
              <a:rPr lang="ko-KR" altLang="en-US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웹문서</a:t>
            </a:r>
            <a:r>
              <a:rPr lang="ko-KR" altLang="en-US"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삽입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2491" y="976822"/>
            <a:ext cx="4134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FORM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태그에서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사용하는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6230111"/>
            <a:ext cx="9348214" cy="3073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323" y="1676400"/>
            <a:ext cx="1124711" cy="8107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0779" y="1676400"/>
            <a:ext cx="1124711" cy="810767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51254" y="1708992"/>
          <a:ext cx="9582785" cy="4512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0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67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8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5969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8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1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b="1" spc="-10" dirty="0">
                          <a:latin typeface="한컴산뜻돋움"/>
                          <a:cs typeface="한컴산뜻돋움"/>
                        </a:rPr>
                        <a:t>method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25095" indent="-635">
                        <a:lnSpc>
                          <a:spcPct val="100000"/>
                        </a:lnSpc>
                        <a:spcBef>
                          <a:spcPts val="1805"/>
                        </a:spcBef>
                      </a:pPr>
                      <a:r>
                        <a:rPr sz="2200" spc="165" dirty="0">
                          <a:latin typeface="한컴산뜻돋움"/>
                          <a:cs typeface="한컴산뜻돋움"/>
                        </a:rPr>
                        <a:t>&lt;FORM&gt;</a:t>
                      </a:r>
                      <a:r>
                        <a:rPr sz="2200" spc="165" dirty="0">
                          <a:latin typeface="휴먼아미체"/>
                          <a:cs typeface="휴먼아미체"/>
                        </a:rPr>
                        <a:t>태그</a:t>
                      </a:r>
                      <a:r>
                        <a:rPr sz="22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55" dirty="0">
                          <a:latin typeface="휴먼아미체"/>
                          <a:cs typeface="휴먼아미체"/>
                        </a:rPr>
                        <a:t>안의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935" dirty="0">
                          <a:latin typeface="휴먼아미체"/>
                          <a:cs typeface="휴먼아미체"/>
                        </a:rPr>
                        <a:t>폼들을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25" dirty="0">
                          <a:latin typeface="휴먼아미체"/>
                          <a:cs typeface="휴먼아미체"/>
                        </a:rPr>
                        <a:t>어떻게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85" dirty="0">
                          <a:latin typeface="휴먼아미체"/>
                          <a:cs typeface="휴먼아미체"/>
                        </a:rPr>
                        <a:t>넘겨줄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10" dirty="0">
                          <a:latin typeface="휴먼아미체"/>
                          <a:cs typeface="휴먼아미체"/>
                        </a:rPr>
                        <a:t>것인지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전송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50" dirty="0">
                          <a:latin typeface="휴먼아미체"/>
                          <a:cs typeface="휴먼아미체"/>
                        </a:rPr>
                        <a:t>방법을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59" dirty="0">
                          <a:latin typeface="휴먼아미체"/>
                          <a:cs typeface="휴먼아미체"/>
                        </a:rPr>
                        <a:t>선택한다</a:t>
                      </a:r>
                      <a:r>
                        <a:rPr sz="2200" spc="459" dirty="0">
                          <a:latin typeface="한컴산뜻돋움"/>
                          <a:cs typeface="한컴산뜻돋움"/>
                        </a:rPr>
                        <a:t>. </a:t>
                      </a:r>
                      <a:r>
                        <a:rPr sz="2200" spc="715" dirty="0">
                          <a:latin typeface="휴먼아미체"/>
                          <a:cs typeface="휴먼아미체"/>
                        </a:rPr>
                        <a:t>사용할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935" dirty="0">
                          <a:latin typeface="휴먼아미체"/>
                          <a:cs typeface="휴먼아미체"/>
                        </a:rPr>
                        <a:t>수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있는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65" dirty="0">
                          <a:latin typeface="휴먼아미체"/>
                          <a:cs typeface="휴먼아미체"/>
                        </a:rPr>
                        <a:t>값은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135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GET</a:t>
                      </a:r>
                      <a:r>
                        <a:rPr sz="2200" spc="135" dirty="0">
                          <a:latin typeface="휴먼아미체"/>
                          <a:cs typeface="휴먼아미체"/>
                        </a:rPr>
                        <a:t>과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17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POST</a:t>
                      </a:r>
                      <a:r>
                        <a:rPr sz="2200" spc="170" dirty="0">
                          <a:latin typeface="휴먼아미체"/>
                          <a:cs typeface="휴먼아미체"/>
                        </a:rPr>
                        <a:t>인데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75" dirty="0">
                          <a:latin typeface="휴먼아미체"/>
                          <a:cs typeface="휴먼아미체"/>
                        </a:rPr>
                        <a:t>대부분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150" dirty="0">
                          <a:latin typeface="한컴산뜻돋움"/>
                          <a:cs typeface="한컴산뜻돋움"/>
                        </a:rPr>
                        <a:t>POST</a:t>
                      </a:r>
                      <a:r>
                        <a:rPr sz="2200" spc="150" dirty="0">
                          <a:latin typeface="휴먼아미체"/>
                          <a:cs typeface="휴먼아미체"/>
                        </a:rPr>
                        <a:t>를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30" dirty="0">
                          <a:latin typeface="휴먼아미체"/>
                          <a:cs typeface="휴먼아미체"/>
                        </a:rPr>
                        <a:t>사용하다</a:t>
                      </a:r>
                      <a:r>
                        <a:rPr sz="2200" spc="53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2292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b="1" spc="-20" dirty="0">
                          <a:latin typeface="한컴산뜻돋움"/>
                          <a:cs typeface="한컴산뜻돋움"/>
                        </a:rPr>
                        <a:t>name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97205" indent="-635">
                        <a:lnSpc>
                          <a:spcPct val="100000"/>
                        </a:lnSpc>
                        <a:spcBef>
                          <a:spcPts val="2230"/>
                        </a:spcBef>
                      </a:pP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폼의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65" dirty="0">
                          <a:latin typeface="휴먼아미체"/>
                          <a:cs typeface="휴먼아미체"/>
                        </a:rPr>
                        <a:t>이름을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20" dirty="0">
                          <a:latin typeface="휴먼아미체"/>
                          <a:cs typeface="휴먼아미체"/>
                        </a:rPr>
                        <a:t>지정한다</a:t>
                      </a:r>
                      <a:r>
                        <a:rPr sz="2200" spc="520" dirty="0">
                          <a:latin typeface="한컴산뜻돋움"/>
                          <a:cs typeface="한컴산뜻돋움"/>
                        </a:rPr>
                        <a:t>.</a:t>
                      </a:r>
                      <a:r>
                        <a:rPr sz="2200" spc="-7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595" dirty="0">
                          <a:latin typeface="휴먼아미체"/>
                          <a:cs typeface="휴먼아미체"/>
                        </a:rPr>
                        <a:t>한</a:t>
                      </a:r>
                      <a:r>
                        <a:rPr sz="2200" spc="-41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문서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35" dirty="0">
                          <a:latin typeface="휴먼아미체"/>
                          <a:cs typeface="휴먼아미체"/>
                        </a:rPr>
                        <a:t>안에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15" dirty="0">
                          <a:latin typeface="휴먼아미체"/>
                          <a:cs typeface="휴먼아미체"/>
                        </a:rPr>
                        <a:t>여러</a:t>
                      </a:r>
                      <a:r>
                        <a:rPr sz="22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5" dirty="0">
                          <a:latin typeface="휴먼아미체"/>
                          <a:cs typeface="휴먼아미체"/>
                        </a:rPr>
                        <a:t>개의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-10" dirty="0">
                          <a:latin typeface="한컴산뜻돋움"/>
                          <a:cs typeface="한컴산뜻돋움"/>
                        </a:rPr>
                        <a:t>&lt;FORM&gt;</a:t>
                      </a:r>
                      <a:r>
                        <a:rPr sz="2200" spc="-10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660" dirty="0">
                          <a:latin typeface="휴먼아미체"/>
                          <a:cs typeface="휴먼아미체"/>
                        </a:rPr>
                        <a:t>태그가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00" dirty="0">
                          <a:latin typeface="휴먼아미체"/>
                          <a:cs typeface="휴먼아미체"/>
                        </a:rPr>
                        <a:t>있을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경우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935" dirty="0">
                          <a:solidFill>
                            <a:srgbClr val="FF0000"/>
                          </a:solidFill>
                          <a:latin typeface="휴먼아미체"/>
                          <a:cs typeface="휴먼아미체"/>
                        </a:rPr>
                        <a:t>폼들을</a:t>
                      </a:r>
                      <a:r>
                        <a:rPr sz="2200" spc="-400" dirty="0">
                          <a:solidFill>
                            <a:srgbClr val="FF0000"/>
                          </a:solidFill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95" dirty="0">
                          <a:solidFill>
                            <a:srgbClr val="FF0000"/>
                          </a:solidFill>
                          <a:latin typeface="휴먼아미체"/>
                          <a:cs typeface="휴먼아미체"/>
                        </a:rPr>
                        <a:t>구분</a:t>
                      </a:r>
                      <a:r>
                        <a:rPr sz="2200" spc="795" dirty="0">
                          <a:latin typeface="휴먼아미체"/>
                          <a:cs typeface="휴먼아미체"/>
                        </a:rPr>
                        <a:t>하기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5" dirty="0">
                          <a:latin typeface="휴먼아미체"/>
                          <a:cs typeface="휴먼아미체"/>
                        </a:rPr>
                        <a:t>위해</a:t>
                      </a:r>
                      <a:r>
                        <a:rPr sz="22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20" dirty="0">
                          <a:latin typeface="휴먼아미체"/>
                          <a:cs typeface="휴먼아미체"/>
                        </a:rPr>
                        <a:t>사용한다</a:t>
                      </a:r>
                      <a:r>
                        <a:rPr sz="2200" spc="52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2832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6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200" b="1" spc="-10" dirty="0">
                          <a:latin typeface="한컴산뜻돋움"/>
                          <a:cs typeface="한컴산뜻돋움"/>
                        </a:rPr>
                        <a:t>action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31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00990" indent="63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2200" spc="165" dirty="0">
                          <a:latin typeface="한컴산뜻돋움"/>
                          <a:cs typeface="한컴산뜻돋움"/>
                        </a:rPr>
                        <a:t>&lt;FORM&gt;</a:t>
                      </a:r>
                      <a:r>
                        <a:rPr sz="2200" spc="165" dirty="0">
                          <a:latin typeface="휴먼아미체"/>
                          <a:cs typeface="휴먼아미체"/>
                        </a:rPr>
                        <a:t>태그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55" dirty="0">
                          <a:latin typeface="휴먼아미체"/>
                          <a:cs typeface="휴먼아미체"/>
                        </a:rPr>
                        <a:t>안의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15" dirty="0">
                          <a:latin typeface="휴먼아미체"/>
                          <a:cs typeface="휴먼아미체"/>
                        </a:rPr>
                        <a:t>내용들을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25" dirty="0">
                          <a:latin typeface="휴먼아미체"/>
                          <a:cs typeface="휴먼아미체"/>
                        </a:rPr>
                        <a:t>처리해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935" dirty="0">
                          <a:latin typeface="휴먼아미체"/>
                          <a:cs typeface="휴먼아미체"/>
                        </a:rPr>
                        <a:t>줄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-35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CGI</a:t>
                      </a:r>
                      <a:r>
                        <a:rPr sz="2200" spc="-95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840" dirty="0">
                          <a:solidFill>
                            <a:srgbClr val="FF0000"/>
                          </a:solidFill>
                          <a:latin typeface="휴먼아미체"/>
                          <a:cs typeface="휴먼아미체"/>
                        </a:rPr>
                        <a:t>프로그램</a:t>
                      </a:r>
                      <a:r>
                        <a:rPr sz="2200" spc="840" dirty="0">
                          <a:latin typeface="휴먼아미체"/>
                          <a:cs typeface="휴먼아미체"/>
                        </a:rPr>
                        <a:t>을</a:t>
                      </a:r>
                      <a:r>
                        <a:rPr sz="2200" spc="-38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09" dirty="0">
                          <a:latin typeface="휴먼아미체"/>
                          <a:cs typeface="휴먼아미체"/>
                        </a:rPr>
                        <a:t>지정한다</a:t>
                      </a:r>
                      <a:r>
                        <a:rPr sz="2200" spc="509" dirty="0">
                          <a:latin typeface="한컴산뜻돋움"/>
                          <a:cs typeface="한컴산뜻돋움"/>
                        </a:rPr>
                        <a:t>. </a:t>
                      </a:r>
                      <a:r>
                        <a:rPr sz="2200" spc="515" dirty="0">
                          <a:latin typeface="한컴산뜻돋움"/>
                          <a:cs typeface="한컴산뜻돋움"/>
                        </a:rPr>
                        <a:t>CGI</a:t>
                      </a:r>
                      <a:r>
                        <a:rPr sz="2200" spc="515" dirty="0">
                          <a:latin typeface="휴먼아미체"/>
                          <a:cs typeface="휴먼아미체"/>
                        </a:rPr>
                        <a:t>프로그램은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15" dirty="0">
                          <a:latin typeface="휴먼아미체"/>
                          <a:cs typeface="휴먼아미체"/>
                        </a:rPr>
                        <a:t>미리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0" dirty="0">
                          <a:latin typeface="휴먼아미체"/>
                          <a:cs typeface="휴먼아미체"/>
                        </a:rPr>
                        <a:t>인터넷에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0" dirty="0">
                          <a:latin typeface="휴먼아미체"/>
                          <a:cs typeface="휴먼아미체"/>
                        </a:rPr>
                        <a:t>항상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10" dirty="0">
                          <a:latin typeface="휴먼아미체"/>
                          <a:cs typeface="휴먼아미체"/>
                        </a:rPr>
                        <a:t>연결되어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있는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15" dirty="0">
                          <a:latin typeface="휴먼아미체"/>
                          <a:cs typeface="휴먼아미체"/>
                        </a:rPr>
                        <a:t>서버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00" dirty="0">
                          <a:latin typeface="휴먼아미체"/>
                          <a:cs typeface="휴먼아미체"/>
                        </a:rPr>
                        <a:t>컴퓨터에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85" dirty="0">
                          <a:latin typeface="휴먼아미체"/>
                          <a:cs typeface="휴먼아미체"/>
                        </a:rPr>
                        <a:t>설치 </a:t>
                      </a:r>
                      <a:r>
                        <a:rPr sz="2200" spc="715" dirty="0">
                          <a:latin typeface="휴먼아미체"/>
                          <a:cs typeface="휴먼아미체"/>
                        </a:rPr>
                        <a:t>되어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70" dirty="0">
                          <a:latin typeface="휴먼아미체"/>
                          <a:cs typeface="휴먼아미체"/>
                        </a:rPr>
                        <a:t>있어야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365" dirty="0">
                          <a:latin typeface="휴먼아미체"/>
                          <a:cs typeface="휴먼아미체"/>
                        </a:rPr>
                        <a:t>한다</a:t>
                      </a:r>
                      <a:r>
                        <a:rPr sz="2200" spc="365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097BF6-64B9-CEBE-649D-9E7466064DA7}"/>
              </a:ext>
            </a:extLst>
          </p:cNvPr>
          <p:cNvSpPr txBox="1"/>
          <p:nvPr/>
        </p:nvSpPr>
        <p:spPr>
          <a:xfrm>
            <a:off x="306648" y="319086"/>
            <a:ext cx="474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&lt;form&gt;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A6DDE0F-E11C-8057-0463-07FE6BE501F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A79303-154E-EC33-FDD2-14073508FA5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3ED3-E734-96D2-CECD-65D47A57F89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75656" y="1823037"/>
            <a:ext cx="31648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2150" algn="l"/>
              </a:tabLst>
            </a:pPr>
            <a:r>
              <a:rPr sz="6000" b="1" spc="-50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Method</a:t>
            </a:r>
            <a:endParaRPr sz="6000" dirty="0">
              <a:latin typeface="나눔고딕 ExtraBold"/>
              <a:cs typeface="나눔고딕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22838"/>
            <a:ext cx="2793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02.</a:t>
            </a:r>
            <a:r>
              <a:rPr sz="2800" b="1" spc="-6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dirty="0">
                <a:solidFill>
                  <a:srgbClr val="FFFFFF"/>
                </a:solidFill>
                <a:latin typeface="나눔고딕"/>
                <a:cs typeface="나눔고딕"/>
              </a:rPr>
              <a:t>&lt;FORM&gt;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태그</a:t>
            </a:r>
            <a:endParaRPr sz="2800" dirty="0">
              <a:latin typeface="나눔고딕"/>
              <a:cs typeface="나눔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863" y="1033118"/>
            <a:ext cx="4134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FORM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태그에서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사용하는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8456" y="3024337"/>
            <a:ext cx="11168743" cy="2358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935" dirty="0">
                <a:latin typeface="휴먼아미체"/>
                <a:cs typeface="휴먼아미체"/>
              </a:rPr>
              <a:t>사용자가</a:t>
            </a:r>
            <a:r>
              <a:rPr sz="3200" spc="-830" dirty="0">
                <a:latin typeface="휴먼아미체"/>
                <a:cs typeface="휴먼아미체"/>
              </a:rPr>
              <a:t> </a:t>
            </a:r>
            <a:r>
              <a:rPr sz="4000" b="1" spc="-295" dirty="0">
                <a:latin typeface="나눔고딕 ExtraBold"/>
                <a:cs typeface="나눔고딕 ExtraBold"/>
              </a:rPr>
              <a:t>입력한</a:t>
            </a:r>
            <a:r>
              <a:rPr sz="4000" b="1" spc="-425" dirty="0">
                <a:latin typeface="나눔고딕 ExtraBold"/>
                <a:cs typeface="나눔고딕 ExtraBold"/>
              </a:rPr>
              <a:t> </a:t>
            </a:r>
            <a:r>
              <a:rPr sz="4000" b="1" spc="-305" dirty="0">
                <a:latin typeface="나눔고딕 ExtraBold"/>
                <a:cs typeface="나눔고딕 ExtraBold"/>
              </a:rPr>
              <a:t>내용들을</a:t>
            </a:r>
            <a:r>
              <a:rPr sz="4000" b="1" spc="-425" dirty="0">
                <a:latin typeface="나눔고딕 ExtraBold"/>
                <a:cs typeface="나눔고딕 ExtraBold"/>
              </a:rPr>
              <a:t> </a:t>
            </a:r>
            <a:r>
              <a:rPr sz="4000" b="1" spc="-280" dirty="0">
                <a:latin typeface="나눔고딕 ExtraBold"/>
                <a:cs typeface="나눔고딕 ExtraBold"/>
              </a:rPr>
              <a:t>서버</a:t>
            </a:r>
            <a:r>
              <a:rPr sz="4000" b="1" spc="-409" dirty="0">
                <a:latin typeface="나눔고딕 ExtraBold"/>
                <a:cs typeface="나눔고딕 ExtraBold"/>
              </a:rPr>
              <a:t> </a:t>
            </a:r>
            <a:r>
              <a:rPr sz="4000" b="1" spc="-355" dirty="0">
                <a:latin typeface="나눔고딕 ExtraBold"/>
                <a:cs typeface="나눔고딕 ExtraBold"/>
              </a:rPr>
              <a:t>쪽의</a:t>
            </a:r>
            <a:endParaRPr sz="4000" dirty="0">
              <a:latin typeface="나눔고딕 ExtraBold"/>
              <a:cs typeface="나눔고딕 ExtraBold"/>
            </a:endParaRPr>
          </a:p>
          <a:p>
            <a:pPr marL="12700" marR="2097405">
              <a:lnSpc>
                <a:spcPct val="100000"/>
              </a:lnSpc>
            </a:pPr>
            <a:r>
              <a:rPr sz="4000" b="1" spc="-135" dirty="0">
                <a:latin typeface="한컴산뜻돋움"/>
                <a:cs typeface="한컴산뜻돋움"/>
              </a:rPr>
              <a:t>CGI</a:t>
            </a:r>
            <a:r>
              <a:rPr sz="4000" b="1" spc="-340" dirty="0">
                <a:latin typeface="한컴산뜻돋움"/>
                <a:cs typeface="한컴산뜻돋움"/>
              </a:rPr>
              <a:t> </a:t>
            </a:r>
            <a:r>
              <a:rPr sz="4000" b="1" spc="-340" dirty="0">
                <a:latin typeface="나눔고딕 ExtraBold"/>
                <a:cs typeface="나눔고딕 ExtraBold"/>
              </a:rPr>
              <a:t>프로그램으로 </a:t>
            </a:r>
            <a:r>
              <a:rPr sz="4000" b="1" spc="-29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어떻게</a:t>
            </a:r>
            <a:r>
              <a:rPr sz="4000" b="1" spc="-434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295" dirty="0" err="1">
                <a:solidFill>
                  <a:srgbClr val="FF5050"/>
                </a:solidFill>
                <a:latin typeface="나눔고딕 ExtraBold"/>
                <a:cs typeface="나눔고딕 ExtraBold"/>
              </a:rPr>
              <a:t>넘겨줄</a:t>
            </a:r>
            <a:r>
              <a:rPr sz="4000" b="1" spc="-41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75" dirty="0" err="1">
                <a:solidFill>
                  <a:srgbClr val="FF5050"/>
                </a:solidFill>
                <a:latin typeface="나눔고딕 ExtraBold"/>
                <a:cs typeface="나눔고딕 ExtraBold"/>
              </a:rPr>
              <a:t>것인지</a:t>
            </a:r>
            <a:r>
              <a:rPr sz="3200" spc="75" dirty="0" err="1">
                <a:latin typeface="휴먼아미체"/>
                <a:cs typeface="휴먼아미체"/>
              </a:rPr>
              <a:t>를</a:t>
            </a:r>
            <a:r>
              <a:rPr lang="en-US" sz="3200" spc="75" dirty="0">
                <a:latin typeface="휴먼아미체"/>
                <a:cs typeface="휴먼아미체"/>
              </a:rPr>
              <a:t> </a:t>
            </a:r>
            <a:r>
              <a:rPr sz="3200" spc="685" dirty="0" err="1">
                <a:latin typeface="휴먼아미체"/>
                <a:cs typeface="휴먼아미체"/>
              </a:rPr>
              <a:t>지정한다</a:t>
            </a:r>
            <a:r>
              <a:rPr sz="3200" spc="685" dirty="0">
                <a:latin typeface="한컴산뜻돋움"/>
                <a:cs typeface="한컴산뜻돋움"/>
              </a:rPr>
              <a:t>.</a:t>
            </a:r>
            <a:r>
              <a:rPr sz="3200" spc="-355" dirty="0">
                <a:latin typeface="한컴산뜻돋움"/>
                <a:cs typeface="한컴산뜻돋움"/>
              </a:rPr>
              <a:t> </a:t>
            </a:r>
            <a:r>
              <a:rPr sz="3200" spc="885" dirty="0">
                <a:latin typeface="휴먼아미체"/>
                <a:cs typeface="휴먼아미체"/>
              </a:rPr>
              <a:t>여기에서</a:t>
            </a:r>
            <a:r>
              <a:rPr sz="3200" spc="-835" dirty="0">
                <a:latin typeface="휴먼아미체"/>
                <a:cs typeface="휴먼아미체"/>
              </a:rPr>
              <a:t> </a:t>
            </a:r>
            <a:r>
              <a:rPr sz="3200" spc="975" dirty="0">
                <a:latin typeface="휴먼아미체"/>
                <a:cs typeface="휴먼아미체"/>
              </a:rPr>
              <a:t>사용할</a:t>
            </a:r>
            <a:r>
              <a:rPr sz="3200" spc="-810" dirty="0">
                <a:latin typeface="휴먼아미체"/>
                <a:cs typeface="휴먼아미체"/>
              </a:rPr>
              <a:t> </a:t>
            </a:r>
            <a:r>
              <a:rPr sz="3200" spc="1380" dirty="0">
                <a:latin typeface="휴먼아미체"/>
                <a:cs typeface="휴먼아미체"/>
              </a:rPr>
              <a:t>수</a:t>
            </a:r>
            <a:r>
              <a:rPr sz="3200" spc="-800" dirty="0">
                <a:latin typeface="휴먼아미체"/>
                <a:cs typeface="휴먼아미체"/>
              </a:rPr>
              <a:t> </a:t>
            </a:r>
            <a:r>
              <a:rPr sz="3200" spc="1155" dirty="0">
                <a:latin typeface="휴먼아미체"/>
                <a:cs typeface="휴먼아미체"/>
              </a:rPr>
              <a:t>있는</a:t>
            </a:r>
            <a:r>
              <a:rPr sz="3200" spc="-815" dirty="0">
                <a:latin typeface="휴먼아미체"/>
                <a:cs typeface="휴먼아미체"/>
              </a:rPr>
              <a:t> </a:t>
            </a:r>
            <a:r>
              <a:rPr sz="3200" spc="1005" dirty="0">
                <a:latin typeface="휴먼아미체"/>
                <a:cs typeface="휴먼아미체"/>
              </a:rPr>
              <a:t>값은</a:t>
            </a:r>
            <a:endParaRPr sz="3200" dirty="0">
              <a:latin typeface="휴먼아미체"/>
              <a:cs typeface="휴먼아미체"/>
            </a:endParaRPr>
          </a:p>
          <a:p>
            <a:pPr marL="12700">
              <a:lnSpc>
                <a:spcPts val="4755"/>
              </a:lnSpc>
            </a:pPr>
            <a:r>
              <a:rPr sz="4000" b="1" spc="125" dirty="0">
                <a:latin typeface="한컴산뜻돋움"/>
                <a:cs typeface="한컴산뜻돋움"/>
              </a:rPr>
              <a:t>GET</a:t>
            </a:r>
            <a:r>
              <a:rPr sz="3200" spc="125" dirty="0">
                <a:latin typeface="휴먼아미체"/>
                <a:cs typeface="휴먼아미체"/>
              </a:rPr>
              <a:t>과</a:t>
            </a:r>
            <a:r>
              <a:rPr sz="3200" spc="-700" dirty="0">
                <a:latin typeface="휴먼아미체"/>
                <a:cs typeface="휴먼아미체"/>
              </a:rPr>
              <a:t> </a:t>
            </a:r>
            <a:r>
              <a:rPr sz="4000" b="1" spc="140" dirty="0">
                <a:latin typeface="한컴산뜻돋움"/>
                <a:cs typeface="한컴산뜻돋움"/>
              </a:rPr>
              <a:t>POST</a:t>
            </a:r>
            <a:r>
              <a:rPr sz="3200" spc="140" dirty="0">
                <a:latin typeface="휴먼아미체"/>
                <a:cs typeface="휴먼아미체"/>
              </a:rPr>
              <a:t>이다</a:t>
            </a:r>
            <a:r>
              <a:rPr sz="3200" spc="140" dirty="0">
                <a:latin typeface="한컴산뜻돋움"/>
                <a:cs typeface="한컴산뜻돋움"/>
              </a:rPr>
              <a:t>.</a:t>
            </a:r>
            <a:endParaRPr sz="3200" dirty="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0124" y="6542531"/>
            <a:ext cx="3663950" cy="218440"/>
          </a:xfrm>
          <a:custGeom>
            <a:avLst/>
            <a:gdLst/>
            <a:ahLst/>
            <a:cxnLst/>
            <a:rect l="l" t="t" r="r" b="b"/>
            <a:pathLst>
              <a:path w="3663950" h="218440">
                <a:moveTo>
                  <a:pt x="3554729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6"/>
                </a:lnTo>
                <a:lnTo>
                  <a:pt x="8562" y="151382"/>
                </a:lnTo>
                <a:lnTo>
                  <a:pt x="31913" y="186018"/>
                </a:lnTo>
                <a:lnTo>
                  <a:pt x="66549" y="209369"/>
                </a:lnTo>
                <a:lnTo>
                  <a:pt x="108966" y="217932"/>
                </a:lnTo>
                <a:lnTo>
                  <a:pt x="3554729" y="217932"/>
                </a:lnTo>
                <a:lnTo>
                  <a:pt x="3597146" y="209369"/>
                </a:lnTo>
                <a:lnTo>
                  <a:pt x="3631782" y="186018"/>
                </a:lnTo>
                <a:lnTo>
                  <a:pt x="3655133" y="151382"/>
                </a:lnTo>
                <a:lnTo>
                  <a:pt x="3663696" y="108966"/>
                </a:lnTo>
                <a:lnTo>
                  <a:pt x="3655133" y="66549"/>
                </a:lnTo>
                <a:lnTo>
                  <a:pt x="3631782" y="31913"/>
                </a:lnTo>
                <a:lnTo>
                  <a:pt x="3597146" y="8562"/>
                </a:lnTo>
                <a:lnTo>
                  <a:pt x="3554729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FF5DFE-7E4E-1BDB-E357-AFD153658009}"/>
              </a:ext>
            </a:extLst>
          </p:cNvPr>
          <p:cNvSpPr txBox="1"/>
          <p:nvPr/>
        </p:nvSpPr>
        <p:spPr>
          <a:xfrm>
            <a:off x="306648" y="319086"/>
            <a:ext cx="474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&lt;form&gt;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04BDA4-3CEA-095B-9D3E-53D44FF87E93}"/>
              </a:ext>
            </a:extLst>
          </p:cNvPr>
          <p:cNvGrpSpPr/>
          <p:nvPr/>
        </p:nvGrpSpPr>
        <p:grpSpPr>
          <a:xfrm>
            <a:off x="541673" y="1958792"/>
            <a:ext cx="762000" cy="760730"/>
            <a:chOff x="928116" y="2084832"/>
            <a:chExt cx="762000" cy="760730"/>
          </a:xfrm>
        </p:grpSpPr>
        <p:sp>
          <p:nvSpPr>
            <p:cNvPr id="4" name="object 4"/>
            <p:cNvSpPr/>
            <p:nvPr/>
          </p:nvSpPr>
          <p:spPr>
            <a:xfrm>
              <a:off x="928116" y="2084832"/>
              <a:ext cx="762000" cy="760730"/>
            </a:xfrm>
            <a:custGeom>
              <a:avLst/>
              <a:gdLst/>
              <a:ahLst/>
              <a:cxnLst/>
              <a:rect l="l" t="t" r="r" b="b"/>
              <a:pathLst>
                <a:path w="762000" h="760730">
                  <a:moveTo>
                    <a:pt x="381000" y="0"/>
                  </a:moveTo>
                  <a:lnTo>
                    <a:pt x="333207" y="2962"/>
                  </a:lnTo>
                  <a:lnTo>
                    <a:pt x="287185" y="11613"/>
                  </a:lnTo>
                  <a:lnTo>
                    <a:pt x="243293" y="25594"/>
                  </a:lnTo>
                  <a:lnTo>
                    <a:pt x="201887" y="44551"/>
                  </a:lnTo>
                  <a:lnTo>
                    <a:pt x="163323" y="68127"/>
                  </a:lnTo>
                  <a:lnTo>
                    <a:pt x="127960" y="95965"/>
                  </a:lnTo>
                  <a:lnTo>
                    <a:pt x="96153" y="127708"/>
                  </a:lnTo>
                  <a:lnTo>
                    <a:pt x="68260" y="163002"/>
                  </a:lnTo>
                  <a:lnTo>
                    <a:pt x="44638" y="201488"/>
                  </a:lnTo>
                  <a:lnTo>
                    <a:pt x="25644" y="242811"/>
                  </a:lnTo>
                  <a:lnTo>
                    <a:pt x="11635" y="286615"/>
                  </a:lnTo>
                  <a:lnTo>
                    <a:pt x="2968" y="332542"/>
                  </a:lnTo>
                  <a:lnTo>
                    <a:pt x="0" y="380238"/>
                  </a:lnTo>
                  <a:lnTo>
                    <a:pt x="2968" y="427933"/>
                  </a:lnTo>
                  <a:lnTo>
                    <a:pt x="11635" y="473860"/>
                  </a:lnTo>
                  <a:lnTo>
                    <a:pt x="25644" y="517664"/>
                  </a:lnTo>
                  <a:lnTo>
                    <a:pt x="44638" y="558987"/>
                  </a:lnTo>
                  <a:lnTo>
                    <a:pt x="68260" y="597473"/>
                  </a:lnTo>
                  <a:lnTo>
                    <a:pt x="96153" y="632767"/>
                  </a:lnTo>
                  <a:lnTo>
                    <a:pt x="127960" y="664510"/>
                  </a:lnTo>
                  <a:lnTo>
                    <a:pt x="163323" y="692348"/>
                  </a:lnTo>
                  <a:lnTo>
                    <a:pt x="201887" y="715924"/>
                  </a:lnTo>
                  <a:lnTo>
                    <a:pt x="243293" y="734881"/>
                  </a:lnTo>
                  <a:lnTo>
                    <a:pt x="287185" y="748862"/>
                  </a:lnTo>
                  <a:lnTo>
                    <a:pt x="333207" y="757513"/>
                  </a:lnTo>
                  <a:lnTo>
                    <a:pt x="381000" y="760476"/>
                  </a:lnTo>
                  <a:lnTo>
                    <a:pt x="428792" y="757513"/>
                  </a:lnTo>
                  <a:lnTo>
                    <a:pt x="474814" y="748862"/>
                  </a:lnTo>
                  <a:lnTo>
                    <a:pt x="518706" y="734881"/>
                  </a:lnTo>
                  <a:lnTo>
                    <a:pt x="560112" y="715924"/>
                  </a:lnTo>
                  <a:lnTo>
                    <a:pt x="598676" y="692348"/>
                  </a:lnTo>
                  <a:lnTo>
                    <a:pt x="634039" y="664510"/>
                  </a:lnTo>
                  <a:lnTo>
                    <a:pt x="665846" y="632767"/>
                  </a:lnTo>
                  <a:lnTo>
                    <a:pt x="693739" y="597473"/>
                  </a:lnTo>
                  <a:lnTo>
                    <a:pt x="717361" y="558987"/>
                  </a:lnTo>
                  <a:lnTo>
                    <a:pt x="736355" y="517664"/>
                  </a:lnTo>
                  <a:lnTo>
                    <a:pt x="750364" y="473860"/>
                  </a:lnTo>
                  <a:lnTo>
                    <a:pt x="759031" y="427933"/>
                  </a:lnTo>
                  <a:lnTo>
                    <a:pt x="762000" y="380238"/>
                  </a:lnTo>
                  <a:lnTo>
                    <a:pt x="759031" y="332542"/>
                  </a:lnTo>
                  <a:lnTo>
                    <a:pt x="750364" y="286615"/>
                  </a:lnTo>
                  <a:lnTo>
                    <a:pt x="736355" y="242811"/>
                  </a:lnTo>
                  <a:lnTo>
                    <a:pt x="717361" y="201488"/>
                  </a:lnTo>
                  <a:lnTo>
                    <a:pt x="693739" y="163002"/>
                  </a:lnTo>
                  <a:lnTo>
                    <a:pt x="665846" y="127708"/>
                  </a:lnTo>
                  <a:lnTo>
                    <a:pt x="634039" y="95965"/>
                  </a:lnTo>
                  <a:lnTo>
                    <a:pt x="598676" y="68127"/>
                  </a:lnTo>
                  <a:lnTo>
                    <a:pt x="560112" y="44551"/>
                  </a:lnTo>
                  <a:lnTo>
                    <a:pt x="518706" y="25594"/>
                  </a:lnTo>
                  <a:lnTo>
                    <a:pt x="474814" y="11613"/>
                  </a:lnTo>
                  <a:lnTo>
                    <a:pt x="428792" y="2962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5F46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6B7109-11E2-C346-3BE2-5FD68BB89BE0}"/>
                </a:ext>
              </a:extLst>
            </p:cNvPr>
            <p:cNvSpPr txBox="1"/>
            <p:nvPr/>
          </p:nvSpPr>
          <p:spPr>
            <a:xfrm>
              <a:off x="1064390" y="2084832"/>
              <a:ext cx="4894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124772F-872A-0CE4-84C3-E6C246995EC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F20BE79-8464-ED42-9848-27A4749027E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2B4CED-129F-979E-A814-3812812F3C7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7">
            <a:extLst>
              <a:ext uri="{FF2B5EF4-FFF2-40B4-BE49-F238E27FC236}">
                <a16:creationId xmlns:a16="http://schemas.microsoft.com/office/drawing/2014/main" id="{E2263D51-B177-DC56-93E0-1C7546B1098B}"/>
              </a:ext>
            </a:extLst>
          </p:cNvPr>
          <p:cNvSpPr txBox="1"/>
          <p:nvPr/>
        </p:nvSpPr>
        <p:spPr>
          <a:xfrm>
            <a:off x="435863" y="1033118"/>
            <a:ext cx="4134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FORM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태그에서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사용하는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44A07E-D115-B98E-3375-3BB944E1D67C}"/>
              </a:ext>
            </a:extLst>
          </p:cNvPr>
          <p:cNvSpPr txBox="1"/>
          <p:nvPr/>
        </p:nvSpPr>
        <p:spPr>
          <a:xfrm>
            <a:off x="306648" y="319086"/>
            <a:ext cx="474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&lt;form&gt;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E914DB-1A92-E246-9075-931670048721}"/>
              </a:ext>
            </a:extLst>
          </p:cNvPr>
          <p:cNvSpPr txBox="1"/>
          <p:nvPr/>
        </p:nvSpPr>
        <p:spPr>
          <a:xfrm>
            <a:off x="664027" y="4809369"/>
            <a:ext cx="97155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사용자의 입력을 표준 입력(</a:t>
            </a:r>
            <a:r>
              <a:rPr lang="ko-KR" altLang="en-US" dirty="0" err="1"/>
              <a:t>standard</a:t>
            </a:r>
            <a:r>
              <a:rPr lang="ko-KR" altLang="en-US" dirty="0"/>
              <a:t> </a:t>
            </a:r>
            <a:r>
              <a:rPr lang="ko-KR" altLang="en-US" dirty="0" err="1"/>
              <a:t>input</a:t>
            </a:r>
            <a:r>
              <a:rPr lang="ko-KR" altLang="en-US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넘겨주기 때문에</a:t>
            </a:r>
          </a:p>
          <a:p>
            <a:r>
              <a:rPr lang="ko-KR" altLang="en-US" dirty="0"/>
              <a:t>입력 내용의 길이에 제한을 받지 않는다. 회원가입이나 게시판 등 입력 내용이 많을 경우 대부분 </a:t>
            </a:r>
            <a:r>
              <a:rPr lang="ko-KR" altLang="en-US" dirty="0" err="1"/>
              <a:t>POST를</a:t>
            </a:r>
            <a:r>
              <a:rPr lang="ko-KR" altLang="en-US" dirty="0"/>
              <a:t> 사용하며 입력 내용이 화면에 나타나지 않는다.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33FF2B-3938-499F-FB19-BB79E0F1DD70}"/>
              </a:ext>
            </a:extLst>
          </p:cNvPr>
          <p:cNvSpPr txBox="1"/>
          <p:nvPr/>
        </p:nvSpPr>
        <p:spPr>
          <a:xfrm>
            <a:off x="664028" y="21557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GET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7A2161-8969-B2FC-4C19-3D3A26B045B9}"/>
              </a:ext>
            </a:extLst>
          </p:cNvPr>
          <p:cNvSpPr txBox="1"/>
          <p:nvPr/>
        </p:nvSpPr>
        <p:spPr>
          <a:xfrm>
            <a:off x="664028" y="2740537"/>
            <a:ext cx="9786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사용자의 입력을 서버 쪽의 환경 변수 QUERY_STRING </a:t>
            </a:r>
            <a:r>
              <a:rPr lang="ko-KR" altLang="en-US" dirty="0" err="1"/>
              <a:t>으로</a:t>
            </a:r>
            <a:r>
              <a:rPr lang="ko-KR" altLang="en-US" dirty="0"/>
              <a:t> 넘겨준다. 256byte~ 4096byte까지의 데이터만 서버로 넘길 수 있고, 입력 내용이 인코딩 되어 화면에 표시된다. 검색엔진의 경우 GET 방식을 사용한다.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9D0D4DB-71CB-D945-AC1E-84D6175E66B6}"/>
              </a:ext>
            </a:extLst>
          </p:cNvPr>
          <p:cNvSpPr txBox="1"/>
          <p:nvPr/>
        </p:nvSpPr>
        <p:spPr>
          <a:xfrm>
            <a:off x="664028" y="417412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POST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7E66B42-B270-7DA7-F3E3-C548E58068E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6F1439F-2AFF-214C-6215-9316A2C2B3E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3A2DEBA-67F7-AC34-B787-5B87DFA8E5B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폼이란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0444" y="1801784"/>
            <a:ext cx="27844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17550" algn="l"/>
              </a:tabLst>
            </a:pPr>
            <a:r>
              <a:rPr sz="6000" b="1" spc="-40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Action</a:t>
            </a:r>
            <a:endParaRPr sz="6000" dirty="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444" y="2917847"/>
            <a:ext cx="10654165" cy="173380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000" b="1" spc="-280" dirty="0">
                <a:latin typeface="나눔고딕 ExtraBold"/>
                <a:cs typeface="나눔고딕 ExtraBold"/>
              </a:rPr>
              <a:t>입력</a:t>
            </a:r>
            <a:r>
              <a:rPr sz="4000" b="1" spc="-420" dirty="0">
                <a:latin typeface="나눔고딕 ExtraBold"/>
                <a:cs typeface="나눔고딕 ExtraBold"/>
              </a:rPr>
              <a:t> </a:t>
            </a:r>
            <a:r>
              <a:rPr sz="4000" b="1" spc="-295" dirty="0">
                <a:latin typeface="나눔고딕 ExtraBold"/>
                <a:cs typeface="나눔고딕 ExtraBold"/>
              </a:rPr>
              <a:t>양식을</a:t>
            </a:r>
            <a:r>
              <a:rPr sz="4000" b="1" spc="-430" dirty="0">
                <a:latin typeface="나눔고딕 ExtraBold"/>
                <a:cs typeface="나눔고딕 ExtraBold"/>
              </a:rPr>
              <a:t> </a:t>
            </a:r>
            <a:r>
              <a:rPr sz="4000" b="1" spc="-295" dirty="0">
                <a:latin typeface="나눔고딕 ExtraBold"/>
                <a:cs typeface="나눔고딕 ExtraBold"/>
              </a:rPr>
              <a:t>처리할</a:t>
            </a:r>
            <a:r>
              <a:rPr sz="4000" b="1" spc="-430" dirty="0">
                <a:latin typeface="나눔고딕 ExtraBold"/>
                <a:cs typeface="나눔고딕 ExtraBold"/>
              </a:rPr>
              <a:t> </a:t>
            </a:r>
            <a:r>
              <a:rPr sz="4000" b="1" spc="-280" dirty="0">
                <a:latin typeface="나눔고딕 ExtraBold"/>
                <a:cs typeface="나눔고딕 ExtraBold"/>
              </a:rPr>
              <a:t>실행</a:t>
            </a:r>
            <a:r>
              <a:rPr sz="4000" b="1" spc="-420" dirty="0">
                <a:latin typeface="나눔고딕 ExtraBold"/>
                <a:cs typeface="나눔고딕 ExtraBold"/>
              </a:rPr>
              <a:t> </a:t>
            </a:r>
            <a:r>
              <a:rPr sz="4000" b="1" spc="-350" dirty="0">
                <a:latin typeface="나눔고딕 ExtraBold"/>
                <a:cs typeface="나눔고딕 ExtraBold"/>
              </a:rPr>
              <a:t>프로그램을 </a:t>
            </a:r>
            <a:r>
              <a:rPr sz="4000" b="1" spc="420" dirty="0">
                <a:latin typeface="나눔고딕 ExtraBold"/>
                <a:cs typeface="나눔고딕 ExtraBold"/>
              </a:rPr>
              <a:t>지정</a:t>
            </a:r>
            <a:r>
              <a:rPr sz="3200" spc="420" dirty="0">
                <a:latin typeface="휴먼아미체"/>
                <a:cs typeface="휴먼아미체"/>
              </a:rPr>
              <a:t>하는데</a:t>
            </a:r>
            <a:r>
              <a:rPr sz="3200" spc="-830" dirty="0">
                <a:latin typeface="휴먼아미체"/>
                <a:cs typeface="휴먼아미체"/>
              </a:rPr>
              <a:t> </a:t>
            </a:r>
            <a:r>
              <a:rPr sz="3200" spc="1040" dirty="0">
                <a:latin typeface="휴먼아미체"/>
                <a:cs typeface="휴먼아미체"/>
              </a:rPr>
              <a:t>이</a:t>
            </a:r>
            <a:r>
              <a:rPr sz="3200" spc="-805" dirty="0">
                <a:latin typeface="휴먼아미체"/>
                <a:cs typeface="휴먼아미체"/>
              </a:rPr>
              <a:t> </a:t>
            </a:r>
            <a:r>
              <a:rPr sz="3200" spc="1155" dirty="0">
                <a:latin typeface="휴먼아미체"/>
                <a:cs typeface="휴먼아미체"/>
              </a:rPr>
              <a:t>프로그램은</a:t>
            </a:r>
            <a:r>
              <a:rPr sz="3200" spc="-835" dirty="0">
                <a:latin typeface="휴먼아미체"/>
                <a:cs typeface="휴먼아미체"/>
              </a:rPr>
              <a:t> </a:t>
            </a:r>
            <a:r>
              <a:rPr sz="3200" spc="990" dirty="0">
                <a:latin typeface="휴먼아미체"/>
                <a:cs typeface="휴먼아미체"/>
              </a:rPr>
              <a:t>서버</a:t>
            </a:r>
            <a:r>
              <a:rPr sz="3200" spc="-819" dirty="0">
                <a:latin typeface="휴먼아미체"/>
                <a:cs typeface="휴먼아미체"/>
              </a:rPr>
              <a:t> </a:t>
            </a:r>
            <a:r>
              <a:rPr sz="3200" spc="980" dirty="0">
                <a:latin typeface="휴먼아미체"/>
                <a:cs typeface="휴먼아미체"/>
              </a:rPr>
              <a:t>쪽에</a:t>
            </a:r>
            <a:r>
              <a:rPr sz="3200" spc="-815" dirty="0">
                <a:latin typeface="휴먼아미체"/>
                <a:cs typeface="휴먼아미체"/>
              </a:rPr>
              <a:t> </a:t>
            </a:r>
            <a:r>
              <a:rPr sz="3200" spc="915" dirty="0">
                <a:latin typeface="휴먼아미체"/>
                <a:cs typeface="휴먼아미체"/>
              </a:rPr>
              <a:t>미리 </a:t>
            </a:r>
            <a:r>
              <a:rPr sz="3200" spc="965" dirty="0">
                <a:latin typeface="휴먼아미체"/>
                <a:cs typeface="휴먼아미체"/>
              </a:rPr>
              <a:t>설치되어</a:t>
            </a:r>
            <a:r>
              <a:rPr sz="3200" spc="-830" dirty="0">
                <a:latin typeface="휴먼아미체"/>
                <a:cs typeface="휴먼아미체"/>
              </a:rPr>
              <a:t> </a:t>
            </a:r>
            <a:r>
              <a:rPr sz="3200" spc="915" dirty="0">
                <a:latin typeface="휴먼아미체"/>
                <a:cs typeface="휴먼아미체"/>
              </a:rPr>
              <a:t>있어야</a:t>
            </a:r>
            <a:r>
              <a:rPr sz="3200" spc="-825" dirty="0">
                <a:latin typeface="휴먼아미체"/>
                <a:cs typeface="휴먼아미체"/>
              </a:rPr>
              <a:t> </a:t>
            </a:r>
            <a:r>
              <a:rPr sz="3200" spc="520" dirty="0">
                <a:latin typeface="휴먼아미체"/>
                <a:cs typeface="휴먼아미체"/>
              </a:rPr>
              <a:t>한다</a:t>
            </a:r>
            <a:r>
              <a:rPr sz="3200" spc="520" dirty="0">
                <a:latin typeface="한컴산뜻돋움"/>
                <a:cs typeface="한컴산뜻돋움"/>
              </a:rPr>
              <a:t>.</a:t>
            </a:r>
            <a:r>
              <a:rPr sz="3200" spc="-345" dirty="0">
                <a:latin typeface="한컴산뜻돋움"/>
                <a:cs typeface="한컴산뜻돋움"/>
              </a:rPr>
              <a:t> </a:t>
            </a:r>
            <a:r>
              <a:rPr sz="3600" b="1" spc="-265" dirty="0">
                <a:latin typeface="나눔고딕 ExtraBold"/>
                <a:cs typeface="나눔고딕 ExtraBold"/>
              </a:rPr>
              <a:t>하나의</a:t>
            </a:r>
            <a:r>
              <a:rPr sz="3600" b="1" spc="-395" dirty="0">
                <a:latin typeface="나눔고딕 ExtraBold"/>
                <a:cs typeface="나눔고딕 ExtraBold"/>
              </a:rPr>
              <a:t> </a:t>
            </a:r>
            <a:r>
              <a:rPr sz="3600" b="1" spc="-10" dirty="0">
                <a:latin typeface="한컴산뜻돋움"/>
                <a:cs typeface="한컴산뜻돋움"/>
              </a:rPr>
              <a:t>FORM</a:t>
            </a:r>
            <a:r>
              <a:rPr sz="3600" b="1" spc="-10" dirty="0">
                <a:latin typeface="나눔고딕 ExtraBold"/>
                <a:cs typeface="나눔고딕 ExtraBold"/>
              </a:rPr>
              <a:t>에는 </a:t>
            </a:r>
            <a:r>
              <a:rPr sz="3600" b="1" spc="-265" dirty="0">
                <a:latin typeface="나눔고딕 ExtraBold"/>
                <a:cs typeface="나눔고딕 ExtraBold"/>
              </a:rPr>
              <a:t>하나의</a:t>
            </a:r>
            <a:r>
              <a:rPr sz="3600" b="1" spc="-395" dirty="0">
                <a:latin typeface="나눔고딕 ExtraBold"/>
                <a:cs typeface="나눔고딕 ExtraBold"/>
              </a:rPr>
              <a:t> </a:t>
            </a:r>
            <a:r>
              <a:rPr sz="3600" b="1" spc="-10" dirty="0">
                <a:latin typeface="한컴산뜻돋움"/>
                <a:cs typeface="한컴산뜻돋움"/>
              </a:rPr>
              <a:t>action</a:t>
            </a:r>
            <a:r>
              <a:rPr sz="3600" b="1" spc="-10" dirty="0">
                <a:latin typeface="나눔고딕 ExtraBold"/>
                <a:cs typeface="나눔고딕 ExtraBold"/>
              </a:rPr>
              <a:t>값</a:t>
            </a:r>
            <a:r>
              <a:rPr sz="3200" spc="-10" dirty="0">
                <a:latin typeface="휴먼아미체"/>
                <a:cs typeface="휴먼아미체"/>
              </a:rPr>
              <a:t>만</a:t>
            </a:r>
            <a:r>
              <a:rPr sz="3200" spc="-830" dirty="0">
                <a:latin typeface="휴먼아미체"/>
                <a:cs typeface="휴먼아미체"/>
              </a:rPr>
              <a:t> </a:t>
            </a:r>
            <a:r>
              <a:rPr sz="3200" spc="975" dirty="0">
                <a:latin typeface="휴먼아미체"/>
                <a:cs typeface="휴먼아미체"/>
              </a:rPr>
              <a:t>사용할</a:t>
            </a:r>
            <a:r>
              <a:rPr sz="3200" spc="-810" dirty="0">
                <a:latin typeface="휴먼아미체"/>
                <a:cs typeface="휴먼아미체"/>
              </a:rPr>
              <a:t> </a:t>
            </a:r>
            <a:r>
              <a:rPr sz="3200" spc="1380" dirty="0">
                <a:latin typeface="휴먼아미체"/>
                <a:cs typeface="휴먼아미체"/>
              </a:rPr>
              <a:t>수</a:t>
            </a:r>
            <a:r>
              <a:rPr sz="3200" spc="-775" dirty="0">
                <a:latin typeface="휴먼아미체"/>
                <a:cs typeface="휴먼아미체"/>
              </a:rPr>
              <a:t> </a:t>
            </a:r>
            <a:r>
              <a:rPr sz="3200" spc="545" dirty="0">
                <a:latin typeface="휴먼아미체"/>
                <a:cs typeface="휴먼아미체"/>
              </a:rPr>
              <a:t>있다</a:t>
            </a:r>
            <a:r>
              <a:rPr sz="3200" spc="545" dirty="0">
                <a:latin typeface="한컴산뜻돋움"/>
                <a:cs typeface="한컴산뜻돋움"/>
              </a:rPr>
              <a:t>.</a:t>
            </a:r>
            <a:endParaRPr sz="3200" dirty="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0124" y="6542531"/>
            <a:ext cx="3663950" cy="218440"/>
          </a:xfrm>
          <a:custGeom>
            <a:avLst/>
            <a:gdLst/>
            <a:ahLst/>
            <a:cxnLst/>
            <a:rect l="l" t="t" r="r" b="b"/>
            <a:pathLst>
              <a:path w="3663950" h="218440">
                <a:moveTo>
                  <a:pt x="3554729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6"/>
                </a:lnTo>
                <a:lnTo>
                  <a:pt x="8562" y="151382"/>
                </a:lnTo>
                <a:lnTo>
                  <a:pt x="31913" y="186018"/>
                </a:lnTo>
                <a:lnTo>
                  <a:pt x="66549" y="209369"/>
                </a:lnTo>
                <a:lnTo>
                  <a:pt x="108966" y="217932"/>
                </a:lnTo>
                <a:lnTo>
                  <a:pt x="3554729" y="217932"/>
                </a:lnTo>
                <a:lnTo>
                  <a:pt x="3597146" y="209369"/>
                </a:lnTo>
                <a:lnTo>
                  <a:pt x="3631782" y="186018"/>
                </a:lnTo>
                <a:lnTo>
                  <a:pt x="3655133" y="151382"/>
                </a:lnTo>
                <a:lnTo>
                  <a:pt x="3663696" y="108966"/>
                </a:lnTo>
                <a:lnTo>
                  <a:pt x="3655133" y="66549"/>
                </a:lnTo>
                <a:lnTo>
                  <a:pt x="3631782" y="31913"/>
                </a:lnTo>
                <a:lnTo>
                  <a:pt x="3597146" y="8562"/>
                </a:lnTo>
                <a:lnTo>
                  <a:pt x="3554729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D9E5C2AA-C5FD-1D2A-914F-7588BB181C52}"/>
              </a:ext>
            </a:extLst>
          </p:cNvPr>
          <p:cNvSpPr txBox="1"/>
          <p:nvPr/>
        </p:nvSpPr>
        <p:spPr>
          <a:xfrm>
            <a:off x="435863" y="1033118"/>
            <a:ext cx="4134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FORM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태그에서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사용하는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6AB118-3701-3523-13E6-45CDC18D1F97}"/>
              </a:ext>
            </a:extLst>
          </p:cNvPr>
          <p:cNvSpPr txBox="1"/>
          <p:nvPr/>
        </p:nvSpPr>
        <p:spPr>
          <a:xfrm>
            <a:off x="306648" y="319086"/>
            <a:ext cx="474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&lt;form&gt;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1ADF6BE-1BB9-08DF-85E7-476D0C4BDFC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4EA459-339E-CF8D-FD4F-4ECCAB14289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79E885-0387-A7B9-0AC4-95C5A153997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863" y="1916421"/>
            <a:ext cx="26492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17550" algn="l"/>
              </a:tabLst>
            </a:pPr>
            <a:r>
              <a:rPr sz="6000" b="1" spc="-40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Name</a:t>
            </a:r>
            <a:endParaRPr sz="6000" dirty="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763" y="2942836"/>
            <a:ext cx="11331594" cy="1625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8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폼의</a:t>
            </a:r>
            <a:r>
              <a:rPr sz="4000" b="1" spc="-42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29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이름</a:t>
            </a:r>
            <a:r>
              <a:rPr sz="4000" b="1" spc="-295" dirty="0">
                <a:latin typeface="나눔고딕 ExtraBold"/>
                <a:cs typeface="나눔고딕 ExtraBold"/>
              </a:rPr>
              <a:t>을</a:t>
            </a:r>
            <a:r>
              <a:rPr sz="4000" b="1" spc="-430" dirty="0">
                <a:latin typeface="나눔고딕 ExtraBold"/>
                <a:cs typeface="나눔고딕 ExtraBold"/>
              </a:rPr>
              <a:t> </a:t>
            </a:r>
            <a:r>
              <a:rPr sz="4000" b="1" spc="170" dirty="0">
                <a:latin typeface="나눔고딕 ExtraBold"/>
                <a:cs typeface="나눔고딕 ExtraBold"/>
              </a:rPr>
              <a:t>정의</a:t>
            </a:r>
            <a:r>
              <a:rPr sz="3200" spc="170" dirty="0">
                <a:latin typeface="휴먼아미체"/>
                <a:cs typeface="휴먼아미체"/>
              </a:rPr>
              <a:t>한다</a:t>
            </a:r>
            <a:r>
              <a:rPr sz="3200" spc="170" dirty="0">
                <a:latin typeface="한컴산뜻돋움"/>
                <a:cs typeface="한컴산뜻돋움"/>
              </a:rPr>
              <a:t>.</a:t>
            </a:r>
            <a:endParaRPr sz="3200" dirty="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spc="745" dirty="0">
                <a:latin typeface="휴먼아미체"/>
                <a:cs typeface="휴먼아미체"/>
              </a:rPr>
              <a:t>대개의</a:t>
            </a:r>
            <a:r>
              <a:rPr sz="3200" spc="-815" dirty="0">
                <a:latin typeface="휴먼아미체"/>
                <a:cs typeface="휴먼아미체"/>
              </a:rPr>
              <a:t> </a:t>
            </a:r>
            <a:r>
              <a:rPr sz="3200" spc="1155" dirty="0">
                <a:latin typeface="휴먼아미체"/>
                <a:cs typeface="휴먼아미체"/>
              </a:rPr>
              <a:t>경우</a:t>
            </a:r>
            <a:r>
              <a:rPr sz="3200" spc="-815" dirty="0">
                <a:latin typeface="휴먼아미체"/>
                <a:cs typeface="휴먼아미체"/>
              </a:rPr>
              <a:t> </a:t>
            </a:r>
            <a:r>
              <a:rPr sz="3200" spc="1040" dirty="0">
                <a:latin typeface="휴먼아미체"/>
                <a:cs typeface="휴먼아미체"/>
              </a:rPr>
              <a:t>이</a:t>
            </a:r>
            <a:r>
              <a:rPr sz="3200" spc="-800" dirty="0">
                <a:latin typeface="휴먼아미체"/>
                <a:cs typeface="휴먼아미체"/>
              </a:rPr>
              <a:t> </a:t>
            </a:r>
            <a:r>
              <a:rPr sz="3200" spc="1195" dirty="0">
                <a:latin typeface="휴먼아미체"/>
                <a:cs typeface="휴먼아미체"/>
              </a:rPr>
              <a:t>속성을</a:t>
            </a:r>
            <a:r>
              <a:rPr sz="3200" spc="-810" dirty="0">
                <a:latin typeface="휴먼아미체"/>
                <a:cs typeface="휴먼아미체"/>
              </a:rPr>
              <a:t> </a:t>
            </a:r>
            <a:r>
              <a:rPr sz="3200" spc="965" dirty="0">
                <a:latin typeface="휴먼아미체"/>
                <a:cs typeface="휴먼아미체"/>
              </a:rPr>
              <a:t>사용하지</a:t>
            </a:r>
            <a:r>
              <a:rPr sz="3200" spc="-835" dirty="0">
                <a:latin typeface="휴먼아미체"/>
                <a:cs typeface="휴먼아미체"/>
              </a:rPr>
              <a:t> </a:t>
            </a:r>
            <a:r>
              <a:rPr sz="3200" spc="810" dirty="0">
                <a:latin typeface="휴먼아미체"/>
                <a:cs typeface="휴먼아미체"/>
              </a:rPr>
              <a:t>않지만 </a:t>
            </a:r>
            <a:r>
              <a:rPr sz="3200" spc="1240" dirty="0">
                <a:latin typeface="휴먼아미체"/>
                <a:cs typeface="휴먼아미체"/>
              </a:rPr>
              <a:t>스크립트를</a:t>
            </a:r>
            <a:r>
              <a:rPr sz="3200" spc="-840" dirty="0">
                <a:latin typeface="휴먼아미체"/>
                <a:cs typeface="휴먼아미체"/>
              </a:rPr>
              <a:t> </a:t>
            </a:r>
            <a:r>
              <a:rPr sz="3200" spc="919" dirty="0">
                <a:latin typeface="휴먼아미체"/>
                <a:cs typeface="휴먼아미체"/>
              </a:rPr>
              <a:t>사용해서</a:t>
            </a:r>
            <a:r>
              <a:rPr sz="3200" spc="-830" dirty="0">
                <a:latin typeface="휴먼아미체"/>
                <a:cs typeface="휴먼아미체"/>
              </a:rPr>
              <a:t> </a:t>
            </a:r>
            <a:r>
              <a:rPr sz="3200" spc="990" dirty="0">
                <a:latin typeface="휴먼아미체"/>
                <a:cs typeface="휴먼아미체"/>
              </a:rPr>
              <a:t>직접</a:t>
            </a:r>
            <a:r>
              <a:rPr sz="3200" spc="-815" dirty="0">
                <a:latin typeface="휴먼아미체"/>
                <a:cs typeface="휴먼아미체"/>
              </a:rPr>
              <a:t> </a:t>
            </a:r>
            <a:r>
              <a:rPr sz="3200" spc="1110" dirty="0">
                <a:latin typeface="휴먼아미체"/>
                <a:cs typeface="휴먼아미체"/>
              </a:rPr>
              <a:t>프로그래밍을 </a:t>
            </a:r>
            <a:r>
              <a:rPr sz="3200" spc="885" dirty="0">
                <a:latin typeface="휴먼아미체"/>
                <a:cs typeface="휴먼아미체"/>
              </a:rPr>
              <a:t>할</a:t>
            </a:r>
            <a:r>
              <a:rPr sz="3200" spc="-805" dirty="0">
                <a:latin typeface="휴먼아미체"/>
                <a:cs typeface="휴먼아미체"/>
              </a:rPr>
              <a:t> </a:t>
            </a:r>
            <a:r>
              <a:rPr sz="3200" spc="1155" dirty="0">
                <a:latin typeface="휴먼아미체"/>
                <a:cs typeface="휴먼아미체"/>
              </a:rPr>
              <a:t>경우</a:t>
            </a:r>
            <a:r>
              <a:rPr sz="3200" spc="-805" dirty="0">
                <a:latin typeface="휴먼아미체"/>
                <a:cs typeface="휴먼아미체"/>
              </a:rPr>
              <a:t> </a:t>
            </a:r>
            <a:r>
              <a:rPr sz="3200" spc="1155" dirty="0">
                <a:latin typeface="휴먼아미체"/>
                <a:cs typeface="휴먼아미체"/>
              </a:rPr>
              <a:t>문서</a:t>
            </a:r>
            <a:r>
              <a:rPr sz="3200" spc="-819" dirty="0">
                <a:latin typeface="휴먼아미체"/>
                <a:cs typeface="휴먼아미체"/>
              </a:rPr>
              <a:t> </a:t>
            </a:r>
            <a:r>
              <a:rPr sz="3200" spc="910" dirty="0">
                <a:latin typeface="휴먼아미체"/>
                <a:cs typeface="휴먼아미체"/>
              </a:rPr>
              <a:t>안의</a:t>
            </a:r>
            <a:r>
              <a:rPr sz="3200" spc="-815" dirty="0">
                <a:latin typeface="휴먼아미체"/>
                <a:cs typeface="휴먼아미체"/>
              </a:rPr>
              <a:t> </a:t>
            </a:r>
            <a:r>
              <a:rPr sz="3200" spc="990" dirty="0">
                <a:latin typeface="휴먼아미체"/>
                <a:cs typeface="휴먼아미체"/>
              </a:rPr>
              <a:t>여러</a:t>
            </a:r>
            <a:r>
              <a:rPr sz="3200" spc="-805" dirty="0">
                <a:latin typeface="휴먼아미체"/>
                <a:cs typeface="휴먼아미체"/>
              </a:rPr>
              <a:t> </a:t>
            </a:r>
            <a:r>
              <a:rPr sz="3200" spc="1330" dirty="0">
                <a:latin typeface="휴먼아미체"/>
                <a:cs typeface="휴먼아미체"/>
              </a:rPr>
              <a:t>폼을</a:t>
            </a:r>
            <a:r>
              <a:rPr sz="3200" spc="-819" dirty="0">
                <a:latin typeface="휴먼아미체"/>
                <a:cs typeface="휴먼아미체"/>
              </a:rPr>
              <a:t> </a:t>
            </a:r>
            <a:r>
              <a:rPr sz="3200" spc="1095" dirty="0">
                <a:latin typeface="휴먼아미체"/>
                <a:cs typeface="휴먼아미체"/>
              </a:rPr>
              <a:t>구분하기</a:t>
            </a:r>
            <a:r>
              <a:rPr sz="3200" spc="-830" dirty="0">
                <a:latin typeface="휴먼아미체"/>
                <a:cs typeface="휴먼아미체"/>
              </a:rPr>
              <a:t> </a:t>
            </a:r>
            <a:r>
              <a:rPr sz="3200" spc="745" dirty="0">
                <a:latin typeface="휴먼아미체"/>
                <a:cs typeface="휴먼아미체"/>
              </a:rPr>
              <a:t>위해 </a:t>
            </a:r>
            <a:r>
              <a:rPr sz="3200" spc="1030" dirty="0">
                <a:latin typeface="휴먼아미체"/>
                <a:cs typeface="휴먼아미체"/>
              </a:rPr>
              <a:t>사용하기도</a:t>
            </a:r>
            <a:r>
              <a:rPr sz="3200" spc="-844" dirty="0">
                <a:latin typeface="휴먼아미체"/>
                <a:cs typeface="휴먼아미체"/>
              </a:rPr>
              <a:t> </a:t>
            </a:r>
            <a:r>
              <a:rPr sz="3200" spc="495" dirty="0">
                <a:latin typeface="휴먼아미체"/>
                <a:cs typeface="휴먼아미체"/>
              </a:rPr>
              <a:t>한다</a:t>
            </a:r>
            <a:r>
              <a:rPr sz="3200" spc="495" dirty="0">
                <a:latin typeface="한컴산뜻돋움"/>
                <a:cs typeface="한컴산뜻돋움"/>
              </a:rPr>
              <a:t>.</a:t>
            </a:r>
            <a:endParaRPr sz="3200" dirty="0">
              <a:latin typeface="한컴산뜻돋움"/>
              <a:cs typeface="한컴산뜻돋움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48AFA9A0-54C2-3616-DA1A-228EA5990C21}"/>
              </a:ext>
            </a:extLst>
          </p:cNvPr>
          <p:cNvSpPr txBox="1"/>
          <p:nvPr/>
        </p:nvSpPr>
        <p:spPr>
          <a:xfrm>
            <a:off x="435863" y="1033118"/>
            <a:ext cx="4134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FORM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태그에서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사용하는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E0897-48D2-5993-575A-DB390DB1B9E8}"/>
              </a:ext>
            </a:extLst>
          </p:cNvPr>
          <p:cNvSpPr txBox="1"/>
          <p:nvPr/>
        </p:nvSpPr>
        <p:spPr>
          <a:xfrm>
            <a:off x="306648" y="319086"/>
            <a:ext cx="474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&lt;form&gt;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7C8FCE-DEB1-0AC1-F09B-521CA0FABF7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AB0F4C-22A1-6F56-8750-927504DA8A4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B33425-177B-F334-8755-70ECAE36992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838"/>
            <a:ext cx="2793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02.</a:t>
            </a:r>
            <a:r>
              <a:rPr sz="2800" b="1" spc="-6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dirty="0">
                <a:solidFill>
                  <a:srgbClr val="FFFFFF"/>
                </a:solidFill>
                <a:latin typeface="나눔고딕"/>
                <a:cs typeface="나눔고딕"/>
              </a:rPr>
              <a:t>&lt;FORM&gt;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태그</a:t>
            </a:r>
            <a:endParaRPr sz="2800">
              <a:latin typeface="나눔고딕"/>
              <a:cs typeface="나눔고딕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74876" y="1384223"/>
            <a:ext cx="8648065" cy="5377815"/>
            <a:chOff x="1674876" y="1384223"/>
            <a:chExt cx="8648065" cy="5377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221" y="1384223"/>
              <a:ext cx="8584280" cy="50882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876" y="6454140"/>
              <a:ext cx="8517635" cy="3073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17160" y="1165507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 dirty="0">
              <a:latin typeface="휴먼아미체"/>
              <a:cs typeface="휴먼아미체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3128" y="1161288"/>
            <a:ext cx="219455" cy="219455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5FFFAEA0-C5E1-12BC-69E0-1AFAD10C590D}"/>
              </a:ext>
            </a:extLst>
          </p:cNvPr>
          <p:cNvSpPr txBox="1"/>
          <p:nvPr/>
        </p:nvSpPr>
        <p:spPr>
          <a:xfrm>
            <a:off x="435863" y="1033118"/>
            <a:ext cx="4134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FORM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태그에서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사용하는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1D095-7D06-A941-765F-66B8CB447198}"/>
              </a:ext>
            </a:extLst>
          </p:cNvPr>
          <p:cNvSpPr txBox="1"/>
          <p:nvPr/>
        </p:nvSpPr>
        <p:spPr>
          <a:xfrm>
            <a:off x="306648" y="319086"/>
            <a:ext cx="474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&lt;form&gt;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2795" y="1420140"/>
            <a:ext cx="112401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>
              <a:lnSpc>
                <a:spcPct val="100000"/>
              </a:lnSpc>
            </a:pPr>
            <a:r>
              <a:rPr sz="2400" spc="730" dirty="0" err="1">
                <a:latin typeface="휴먼아미체"/>
                <a:cs typeface="휴먼아미체"/>
              </a:rPr>
              <a:t>양식의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형태는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브라우저마다</a:t>
            </a:r>
            <a:r>
              <a:rPr sz="2800" b="1" spc="-12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지원하는</a:t>
            </a:r>
            <a:r>
              <a:rPr sz="2800" b="1" spc="-12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것이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다른데</a:t>
            </a:r>
            <a:r>
              <a:rPr sz="2800" b="1" spc="-235" dirty="0">
                <a:latin typeface="나눔고딕 ExtraBold"/>
                <a:cs typeface="나눔고딕 ExtraBold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아래의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참고해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살펴본다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351" y="1630679"/>
            <a:ext cx="231648" cy="2331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08616" y="6382056"/>
            <a:ext cx="1928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70" dirty="0">
                <a:latin typeface="한컴산뜻돋움"/>
                <a:cs typeface="한컴산뜻돋움"/>
              </a:rPr>
              <a:t>&lt;</a:t>
            </a:r>
            <a:r>
              <a:rPr sz="1600" spc="470" dirty="0">
                <a:latin typeface="휴먼아미체"/>
                <a:cs typeface="휴먼아미체"/>
              </a:rPr>
              <a:t>브라우저별</a:t>
            </a:r>
            <a:r>
              <a:rPr sz="1600" spc="-305" dirty="0">
                <a:latin typeface="휴먼아미체"/>
                <a:cs typeface="휴먼아미체"/>
              </a:rPr>
              <a:t> </a:t>
            </a:r>
            <a:r>
              <a:rPr sz="1600" spc="480" dirty="0">
                <a:latin typeface="휴먼아미체"/>
                <a:cs typeface="휴먼아미체"/>
              </a:rPr>
              <a:t>양식</a:t>
            </a:r>
            <a:r>
              <a:rPr sz="1600" spc="-285" dirty="0">
                <a:latin typeface="휴먼아미체"/>
                <a:cs typeface="휴먼아미체"/>
              </a:rPr>
              <a:t> </a:t>
            </a:r>
            <a:r>
              <a:rPr sz="1600" spc="375" dirty="0">
                <a:latin typeface="휴먼아미체"/>
                <a:cs typeface="휴먼아미체"/>
              </a:rPr>
              <a:t>비교</a:t>
            </a:r>
            <a:r>
              <a:rPr sz="1600" spc="375" dirty="0">
                <a:latin typeface="한컴산뜻돋움"/>
                <a:cs typeface="한컴산뜻돋움"/>
              </a:rPr>
              <a:t>&gt;</a:t>
            </a:r>
            <a:endParaRPr sz="1600">
              <a:latin typeface="한컴산뜻돋움"/>
              <a:cs typeface="한컴산뜻돋움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2955" y="6236208"/>
            <a:ext cx="9244583" cy="3073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9952" y="2043683"/>
            <a:ext cx="10067925" cy="419735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246379" algn="r">
              <a:lnSpc>
                <a:spcPts val="1185"/>
              </a:lnSpc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44524" y="2016252"/>
            <a:ext cx="10058400" cy="4220210"/>
            <a:chOff x="1144524" y="2016252"/>
            <a:chExt cx="10058400" cy="42202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5588" y="2016252"/>
              <a:ext cx="219455" cy="219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524" y="2048255"/>
              <a:ext cx="10058398" cy="4187951"/>
            </a:xfrm>
            <a:prstGeom prst="rect">
              <a:avLst/>
            </a:prstGeom>
          </p:spPr>
        </p:pic>
      </p:grpSp>
      <p:sp>
        <p:nvSpPr>
          <p:cNvPr id="2" name="object 7">
            <a:extLst>
              <a:ext uri="{FF2B5EF4-FFF2-40B4-BE49-F238E27FC236}">
                <a16:creationId xmlns:a16="http://schemas.microsoft.com/office/drawing/2014/main" id="{57DFE0CD-5812-E664-A151-439C63FDA762}"/>
              </a:ext>
            </a:extLst>
          </p:cNvPr>
          <p:cNvSpPr txBox="1"/>
          <p:nvPr/>
        </p:nvSpPr>
        <p:spPr>
          <a:xfrm>
            <a:off x="435863" y="1033118"/>
            <a:ext cx="4134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FORM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태그에서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사용하는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825B2-29E1-62EE-E199-233460240361}"/>
              </a:ext>
            </a:extLst>
          </p:cNvPr>
          <p:cNvSpPr txBox="1"/>
          <p:nvPr/>
        </p:nvSpPr>
        <p:spPr>
          <a:xfrm>
            <a:off x="306648" y="319086"/>
            <a:ext cx="474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&lt;form&gt;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025009" y="6433427"/>
            <a:ext cx="41427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75" dirty="0">
                <a:latin typeface="한컴산뜻돋움"/>
                <a:cs typeface="한컴산뜻돋움"/>
              </a:rPr>
              <a:t>&lt;HTML5</a:t>
            </a:r>
            <a:r>
              <a:rPr sz="1600" spc="175" dirty="0">
                <a:latin typeface="휴먼아미체"/>
                <a:cs typeface="휴먼아미체"/>
              </a:rPr>
              <a:t>버전에서</a:t>
            </a:r>
            <a:r>
              <a:rPr sz="1600" spc="-280" dirty="0">
                <a:latin typeface="휴먼아미체"/>
                <a:cs typeface="휴먼아미체"/>
              </a:rPr>
              <a:t> </a:t>
            </a:r>
            <a:r>
              <a:rPr sz="1600" spc="515" dirty="0">
                <a:latin typeface="휴먼아미체"/>
                <a:cs typeface="휴먼아미체"/>
              </a:rPr>
              <a:t>새로</a:t>
            </a:r>
            <a:r>
              <a:rPr sz="1600" spc="-275" dirty="0">
                <a:latin typeface="휴먼아미체"/>
                <a:cs typeface="휴먼아미체"/>
              </a:rPr>
              <a:t> </a:t>
            </a:r>
            <a:r>
              <a:rPr sz="1600" spc="545" dirty="0">
                <a:latin typeface="휴먼아미체"/>
                <a:cs typeface="휴먼아미체"/>
              </a:rPr>
              <a:t>추가된</a:t>
            </a:r>
            <a:r>
              <a:rPr sz="1600" spc="-290" dirty="0">
                <a:latin typeface="휴먼아미체"/>
                <a:cs typeface="휴먼아미체"/>
              </a:rPr>
              <a:t> </a:t>
            </a:r>
            <a:r>
              <a:rPr sz="1600" spc="495" dirty="0">
                <a:latin typeface="휴먼아미체"/>
                <a:cs typeface="휴먼아미체"/>
              </a:rPr>
              <a:t>양식태그의</a:t>
            </a:r>
            <a:r>
              <a:rPr sz="1600" spc="-295" dirty="0">
                <a:latin typeface="휴먼아미체"/>
                <a:cs typeface="휴먼아미체"/>
              </a:rPr>
              <a:t> </a:t>
            </a:r>
            <a:r>
              <a:rPr sz="1600" spc="450" dirty="0">
                <a:latin typeface="휴먼아미체"/>
                <a:cs typeface="휴먼아미체"/>
              </a:rPr>
              <a:t>속성들</a:t>
            </a:r>
            <a:r>
              <a:rPr sz="1600" spc="450" dirty="0">
                <a:latin typeface="한컴산뜻돋움"/>
                <a:cs typeface="한컴산뜻돋움"/>
              </a:rPr>
              <a:t>&gt;</a:t>
            </a:r>
            <a:endParaRPr sz="1600">
              <a:latin typeface="한컴산뜻돋움"/>
              <a:cs typeface="한컴산뜻돋움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62100" y="2455164"/>
            <a:ext cx="9067800" cy="4140200"/>
            <a:chOff x="1562100" y="2455164"/>
            <a:chExt cx="9067800" cy="41402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0655" y="6295644"/>
              <a:ext cx="7790687" cy="2996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873" y="2509066"/>
              <a:ext cx="8413987" cy="36702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66672" y="2459736"/>
              <a:ext cx="9058910" cy="3840479"/>
            </a:xfrm>
            <a:custGeom>
              <a:avLst/>
              <a:gdLst/>
              <a:ahLst/>
              <a:cxnLst/>
              <a:rect l="l" t="t" r="r" b="b"/>
              <a:pathLst>
                <a:path w="9058910" h="3840479">
                  <a:moveTo>
                    <a:pt x="0" y="0"/>
                  </a:moveTo>
                  <a:lnTo>
                    <a:pt x="9058656" y="0"/>
                  </a:lnTo>
                  <a:lnTo>
                    <a:pt x="9058656" y="3840479"/>
                  </a:lnTo>
                  <a:lnTo>
                    <a:pt x="0" y="38404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7">
            <a:extLst>
              <a:ext uri="{FF2B5EF4-FFF2-40B4-BE49-F238E27FC236}">
                <a16:creationId xmlns:a16="http://schemas.microsoft.com/office/drawing/2014/main" id="{74BBDDE7-8305-C246-10A2-3F454A0676E7}"/>
              </a:ext>
            </a:extLst>
          </p:cNvPr>
          <p:cNvSpPr txBox="1"/>
          <p:nvPr/>
        </p:nvSpPr>
        <p:spPr>
          <a:xfrm>
            <a:off x="435863" y="1033118"/>
            <a:ext cx="4134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FORM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태그에서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사용하는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B0397-928A-D802-2371-4DE1798677C1}"/>
              </a:ext>
            </a:extLst>
          </p:cNvPr>
          <p:cNvSpPr txBox="1"/>
          <p:nvPr/>
        </p:nvSpPr>
        <p:spPr>
          <a:xfrm>
            <a:off x="306648" y="319086"/>
            <a:ext cx="474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&lt;form&gt;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138151-31DE-71DD-0ADE-48BEED9BF509}"/>
              </a:ext>
            </a:extLst>
          </p:cNvPr>
          <p:cNvSpPr txBox="1"/>
          <p:nvPr/>
        </p:nvSpPr>
        <p:spPr>
          <a:xfrm>
            <a:off x="359229" y="1557490"/>
            <a:ext cx="11054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HTML5버전에서 새로 추가된 속성들 중에서 브라우저마다 지원되는 것이 아래의 이미지처럼 다르게 나타난다.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904" y="1309430"/>
            <a:ext cx="475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&lt;label&gt; </a:t>
            </a:r>
            <a:r>
              <a:rPr lang="ko-KR" altLang="en-US" b="1"/>
              <a:t>태그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995" y="1787033"/>
            <a:ext cx="10252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폼 </a:t>
            </a:r>
            <a:r>
              <a:rPr lang="ko-KR" altLang="en-US" sz="1400"/>
              <a:t>요소에 레이블</a:t>
            </a:r>
            <a:r>
              <a:rPr lang="en-US" altLang="ko-KR" sz="1400"/>
              <a:t>(</a:t>
            </a:r>
            <a:r>
              <a:rPr lang="ko-KR" altLang="en-US" sz="1400" dirty="0"/>
              <a:t>텍스트</a:t>
            </a:r>
            <a:r>
              <a:rPr lang="en-US" altLang="ko-KR" sz="1400" dirty="0"/>
              <a:t>)</a:t>
            </a:r>
            <a:r>
              <a:rPr lang="ko-KR" altLang="en-US" sz="1400" dirty="0"/>
              <a:t>을 붙이는 태그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라디오 버튼이나 체크 </a:t>
            </a:r>
            <a:r>
              <a:rPr lang="ko-KR" altLang="en-US" sz="1400"/>
              <a:t>박스에서 텍스트 </a:t>
            </a:r>
            <a:r>
              <a:rPr lang="ko-KR" altLang="en-US" sz="1400" dirty="0"/>
              <a:t>부분을 클릭해도 라디오 버튼과 체크 박스 버튼이 </a:t>
            </a:r>
            <a:r>
              <a:rPr lang="ko-KR" altLang="en-US" sz="1400"/>
              <a:t>선택된다</a:t>
            </a:r>
            <a:r>
              <a:rPr lang="en-US" altLang="ko-KR" sz="1400"/>
              <a:t>.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28995" y="2724510"/>
            <a:ext cx="4834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[</a:t>
            </a:r>
            <a:r>
              <a:rPr lang="ko-KR" altLang="en-US" sz="1400"/>
              <a:t>방법</a:t>
            </a:r>
            <a:r>
              <a:rPr lang="en-US" altLang="ko-KR" sz="1400"/>
              <a:t>1] 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sp>
        <p:nvSpPr>
          <p:cNvPr id="18" name="TextBox 17"/>
          <p:cNvSpPr txBox="1"/>
          <p:nvPr/>
        </p:nvSpPr>
        <p:spPr>
          <a:xfrm>
            <a:off x="728995" y="3750084"/>
            <a:ext cx="4270844" cy="134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[</a:t>
            </a:r>
            <a:r>
              <a:rPr lang="ko-KR" altLang="en-US" sz="1400"/>
              <a:t>방법</a:t>
            </a:r>
            <a:r>
              <a:rPr lang="en-US" altLang="ko-KR" sz="1400"/>
              <a:t>2]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sp>
        <p:nvSpPr>
          <p:cNvPr id="7" name="직사각형 6"/>
          <p:cNvSpPr/>
          <p:nvPr/>
        </p:nvSpPr>
        <p:spPr>
          <a:xfrm>
            <a:off x="5732477" y="3160863"/>
            <a:ext cx="6096000" cy="1020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아이디</a:t>
            </a:r>
            <a:r>
              <a:rPr lang="en-US" altLang="ko-KR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(6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자 이상</a:t>
            </a:r>
            <a:r>
              <a:rPr lang="en-US" altLang="ko-KR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 </a:t>
            </a:r>
            <a:r>
              <a:rPr lang="en-US" altLang="ko-KR" sz="1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=”text” </a:t>
            </a:r>
            <a:r>
              <a:rPr lang="en-US" altLang="ko-KR" sz="1400" dirty="0">
                <a:solidFill>
                  <a:srgbClr val="2E539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5732477" y="442110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 </a:t>
            </a:r>
            <a:r>
              <a:rPr lang="en-US" altLang="ko-KR" sz="1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=”user-id”&gt;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아이디</a:t>
            </a:r>
            <a:r>
              <a:rPr lang="en-US" altLang="ko-KR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(6</a:t>
            </a:r>
            <a:r>
              <a:rPr lang="ko-KR" altLang="en-US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자 이상</a:t>
            </a:r>
            <a:r>
              <a:rPr lang="en-US" altLang="ko-KR" sz="120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)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just"/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 </a:t>
            </a:r>
            <a:r>
              <a:rPr lang="en-US" altLang="ko-KR" sz="1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=”text” </a:t>
            </a:r>
            <a:r>
              <a:rPr lang="en-US" altLang="ko-KR" sz="14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4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=”user-id”&gt;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010A6-0D68-4064-B383-9C687C65B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4" y="3196259"/>
            <a:ext cx="4006173" cy="345221"/>
          </a:xfrm>
          <a:prstGeom prst="rect">
            <a:avLst/>
          </a:prstGeom>
        </p:spPr>
      </p:pic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15266E8C-9BDC-4B7A-9660-8DA6D35FF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4" y="4218431"/>
            <a:ext cx="3800000" cy="6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2B76B9-7F55-DADE-0600-A168A91370A7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폼 만들기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EF194F-6D86-BC7E-5740-0878769864F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87D88F-0D0E-6608-6B7E-46616D738CD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D1347-049C-CB53-F4B3-764E024D0B3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716358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903" y="1309430"/>
            <a:ext cx="58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en-US" altLang="ko-KR" b="1" dirty="0" err="1"/>
              <a:t>fieldset</a:t>
            </a:r>
            <a:r>
              <a:rPr lang="en-US" altLang="ko-KR" b="1" dirty="0"/>
              <a:t>&gt; </a:t>
            </a:r>
            <a:r>
              <a:rPr lang="ko-KR" altLang="en-US" b="1" dirty="0"/>
              <a:t>태그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995" y="1787033"/>
            <a:ext cx="4161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폼 요소를 그룹으로 묶는 태그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36116" y="2970836"/>
            <a:ext cx="589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&lt;legend&gt; </a:t>
            </a:r>
            <a:r>
              <a:rPr lang="ko-KR" altLang="en-US" b="1"/>
              <a:t>태그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208" y="3448439"/>
            <a:ext cx="4161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그룹으로 묶는 구역에</a:t>
            </a:r>
            <a:r>
              <a:rPr lang="en-US" altLang="ko-KR" sz="1400"/>
              <a:t> </a:t>
            </a:r>
            <a:r>
              <a:rPr lang="ko-KR" altLang="en-US" sz="1400"/>
              <a:t>제목을 붙이는 태그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95" y="2232172"/>
            <a:ext cx="3638550" cy="3333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56710" y="474049"/>
            <a:ext cx="350629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개인 정보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="name"&gt;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이름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="name"&gt;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메일 주소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로그인 정보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="id"&gt;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아이디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="id"&gt;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비밀번호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 dirty="0" err="1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182" y="4079924"/>
            <a:ext cx="2800000" cy="2241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2BF8C7-B4A6-7A87-2778-60ACD9568AE0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폼 만들기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125C0B-2B2B-5FF9-A765-DC5177A20D2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BD8D0D-6962-1EAF-4250-926D8F03168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54130-10A3-D7F9-C086-27CD8E9F90A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347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808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입력테그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1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3500" y="1702161"/>
            <a:ext cx="10825480" cy="119263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030"/>
              </a:spcBef>
            </a:pPr>
            <a:r>
              <a:rPr sz="2400" dirty="0">
                <a:latin typeface="한컴산뜻돋움"/>
                <a:cs typeface="한컴산뜻돋움"/>
              </a:rPr>
              <a:t>FORM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어떤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종류의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폼이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삽입되는지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185" dirty="0">
                <a:latin typeface="나눔고딕 ExtraBold"/>
                <a:cs typeface="나눔고딕 ExtraBold"/>
              </a:rPr>
              <a:t>지정</a:t>
            </a:r>
            <a:r>
              <a:rPr sz="2400" spc="185" dirty="0">
                <a:latin typeface="휴먼아미체"/>
                <a:cs typeface="휴먼아미체"/>
              </a:rPr>
              <a:t>한다</a:t>
            </a:r>
            <a:r>
              <a:rPr sz="2400" spc="18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297815">
              <a:lnSpc>
                <a:spcPct val="100000"/>
              </a:lnSpc>
            </a:pPr>
            <a:r>
              <a:rPr sz="3200" b="1" dirty="0">
                <a:latin typeface="한컴산뜻돋움"/>
                <a:cs typeface="한컴산뜻돋움"/>
              </a:rPr>
              <a:t>type</a:t>
            </a:r>
            <a:r>
              <a:rPr sz="3200" b="1" spc="-135" dirty="0">
                <a:latin typeface="한컴산뜻돋움"/>
                <a:cs typeface="한컴산뜻돋움"/>
              </a:rPr>
              <a:t> </a:t>
            </a:r>
            <a:r>
              <a:rPr sz="3200" b="1" spc="240" dirty="0">
                <a:latin typeface="나눔고딕 ExtraBold"/>
                <a:cs typeface="나눔고딕 ExtraBold"/>
              </a:rPr>
              <a:t>속성</a:t>
            </a:r>
            <a:r>
              <a:rPr sz="2400" spc="240" dirty="0">
                <a:latin typeface="휴먼아미체"/>
                <a:cs typeface="휴먼아미체"/>
              </a:rPr>
              <a:t>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사용해서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폼의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종류를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490" dirty="0">
                <a:latin typeface="휴먼아미체"/>
                <a:cs typeface="휴먼아미체"/>
              </a:rPr>
              <a:t>나타낸다</a:t>
            </a:r>
            <a:r>
              <a:rPr sz="2400" spc="490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닫는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없다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2780" y="3381628"/>
            <a:ext cx="6605270" cy="2891155"/>
            <a:chOff x="2692780" y="3381628"/>
            <a:chExt cx="6605270" cy="28911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6623" y="5964935"/>
              <a:ext cx="6576059" cy="3073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07385" y="3396233"/>
              <a:ext cx="6576059" cy="2550160"/>
            </a:xfrm>
            <a:custGeom>
              <a:avLst/>
              <a:gdLst/>
              <a:ahLst/>
              <a:cxnLst/>
              <a:rect l="l" t="t" r="r" b="b"/>
              <a:pathLst>
                <a:path w="6576059" h="2550160">
                  <a:moveTo>
                    <a:pt x="0" y="0"/>
                  </a:moveTo>
                  <a:lnTo>
                    <a:pt x="6576059" y="0"/>
                  </a:lnTo>
                  <a:lnTo>
                    <a:pt x="6576059" y="2549652"/>
                  </a:lnTo>
                  <a:lnTo>
                    <a:pt x="0" y="2549652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1355" y="3674264"/>
              <a:ext cx="5229771" cy="20381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466572" y="3158890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3091" y="3154679"/>
            <a:ext cx="219455" cy="219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84DFD7-DD8A-42D4-145A-7D32F0E6B3C0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C6F7C-94EF-CE84-58BB-01C72062B959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D8EF8A-23C0-3675-E88D-F54A3E4932F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35A33-CBB0-878A-A18B-36F38003EBC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E2605-177F-46CD-9135-DCC423A8FD1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9371" y="946731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양식의</a:t>
            </a:r>
            <a:r>
              <a:rPr sz="2400" b="1" spc="-125" dirty="0">
                <a:solidFill>
                  <a:srgbClr val="00AFE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</a:t>
            </a:r>
            <a:r>
              <a:rPr sz="2400" b="1" spc="-130" dirty="0">
                <a:solidFill>
                  <a:srgbClr val="00AFE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</a:t>
            </a:r>
            <a:endParaRPr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07964" y="1284732"/>
            <a:ext cx="5919470" cy="5265420"/>
            <a:chOff x="5807964" y="1284732"/>
            <a:chExt cx="5919470" cy="5265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7964" y="1284732"/>
              <a:ext cx="5919351" cy="49553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8839" y="6216396"/>
              <a:ext cx="5568695" cy="33344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6226" y="1807694"/>
            <a:ext cx="4641850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400" spc="819" dirty="0">
                <a:latin typeface="휴먼아미체"/>
                <a:cs typeface="휴먼아미체"/>
              </a:rPr>
              <a:t>온라인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쇼핑몰이나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일반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5" dirty="0">
                <a:latin typeface="휴먼아미체"/>
                <a:cs typeface="휴먼아미체"/>
              </a:rPr>
              <a:t>페이지에서 </a:t>
            </a:r>
            <a:r>
              <a:rPr sz="3200" b="1" spc="140" dirty="0">
                <a:latin typeface="한컴산뜻돋움"/>
                <a:cs typeface="한컴산뜻돋움"/>
              </a:rPr>
              <a:t>'</a:t>
            </a:r>
            <a:r>
              <a:rPr sz="3200" b="1" spc="140" dirty="0">
                <a:latin typeface="나눔고딕 ExtraBold"/>
                <a:cs typeface="나눔고딕 ExtraBold"/>
              </a:rPr>
              <a:t>양식</a:t>
            </a:r>
            <a:r>
              <a:rPr sz="3200" b="1" spc="140" dirty="0">
                <a:latin typeface="한컴산뜻돋움"/>
                <a:cs typeface="한컴산뜻돋움"/>
              </a:rPr>
              <a:t>'</a:t>
            </a:r>
            <a:r>
              <a:rPr sz="2400" spc="140" dirty="0">
                <a:latin typeface="휴먼아미체"/>
                <a:cs typeface="휴먼아미체"/>
              </a:rPr>
              <a:t>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단순한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것부터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복잡한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것에 </a:t>
            </a:r>
            <a:r>
              <a:rPr sz="2400" spc="800" dirty="0">
                <a:latin typeface="휴먼아미체"/>
                <a:cs typeface="휴먼아미체"/>
              </a:rPr>
              <a:t>이르기까지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다양하게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05" dirty="0">
                <a:latin typeface="휴먼아미체"/>
                <a:cs typeface="휴먼아미체"/>
              </a:rPr>
              <a:t>요소 </a:t>
            </a:r>
            <a:r>
              <a:rPr sz="2400" spc="475" dirty="0">
                <a:latin typeface="휴먼아미체"/>
                <a:cs typeface="휴먼아미체"/>
              </a:rPr>
              <a:t>이다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양식을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가장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많이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있는 </a:t>
            </a:r>
            <a:r>
              <a:rPr sz="2400" spc="900" dirty="0">
                <a:latin typeface="휴먼아미체"/>
                <a:cs typeface="휴먼아미체"/>
              </a:rPr>
              <a:t>곳이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회원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가입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55" dirty="0">
                <a:latin typeface="나눔고딕 ExtraBold"/>
                <a:cs typeface="나눔고딕 ExtraBold"/>
              </a:rPr>
              <a:t>페이지</a:t>
            </a:r>
            <a:r>
              <a:rPr sz="2400" spc="55" dirty="0">
                <a:latin typeface="휴먼아미체"/>
                <a:cs typeface="휴먼아미체"/>
              </a:rPr>
              <a:t>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b="1" spc="265" dirty="0">
                <a:latin typeface="나눔고딕 ExtraBold"/>
                <a:cs typeface="나눔고딕 ExtraBold"/>
              </a:rPr>
              <a:t>게시판</a:t>
            </a:r>
            <a:r>
              <a:rPr sz="2400" spc="265" dirty="0">
                <a:latin typeface="휴먼아미체"/>
                <a:cs typeface="휴먼아미체"/>
              </a:rPr>
              <a:t>이고 </a:t>
            </a:r>
            <a:r>
              <a:rPr sz="2400" spc="900" dirty="0">
                <a:latin typeface="휴먼아미체"/>
                <a:cs typeface="휴먼아미체"/>
              </a:rPr>
              <a:t>특정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사이트의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로그인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부분도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양식으로 </a:t>
            </a:r>
            <a:r>
              <a:rPr sz="2400" spc="775" dirty="0">
                <a:latin typeface="휴먼아미체"/>
                <a:cs typeface="휴먼아미체"/>
              </a:rPr>
              <a:t>처리되어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19988" y="1048966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6147" y="1043940"/>
            <a:ext cx="219455" cy="219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A3D13A-B29F-BBC5-7BD4-FF1129682F12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양식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(Form)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종류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9904" y="1149292"/>
            <a:ext cx="778103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사용자가 입력하는 부분은 거의 </a:t>
            </a:r>
            <a:r>
              <a:rPr lang="en-US" altLang="ko-KR" sz="1400"/>
              <a:t>&lt;input&gt; </a:t>
            </a:r>
            <a:r>
              <a:rPr lang="ko-KR" altLang="en-US" sz="1400"/>
              <a:t>태그를 이용해 처리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입력하는 내용의 종류는 </a:t>
            </a:r>
            <a:r>
              <a:rPr lang="en-US" altLang="ko-KR" sz="1400"/>
              <a:t>&lt;input&gt; </a:t>
            </a:r>
            <a:r>
              <a:rPr lang="ko-KR" altLang="en-US" sz="1400"/>
              <a:t>태그의 </a:t>
            </a:r>
            <a:r>
              <a:rPr lang="en-US" altLang="ko-KR" sz="1400"/>
              <a:t>type </a:t>
            </a:r>
            <a:r>
              <a:rPr lang="ko-KR" altLang="en-US" sz="1400"/>
              <a:t>속성을 통해 지정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type </a:t>
            </a:r>
            <a:r>
              <a:rPr lang="ko-KR" altLang="en-US" sz="1400"/>
              <a:t>속성 값에 따라 함께 사용할 수 있는 속성들도 달라진다</a:t>
            </a:r>
            <a:endParaRPr lang="en-US" altLang="ko-KR" sz="1400"/>
          </a:p>
          <a:p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78" y="2341229"/>
            <a:ext cx="2971800" cy="295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3397" y="3112316"/>
            <a:ext cx="556190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&lt;input&gt; </a:t>
            </a:r>
            <a:r>
              <a:rPr lang="ko-KR" altLang="en-US" sz="1400" b="1"/>
              <a:t>태그의 </a:t>
            </a:r>
            <a:r>
              <a:rPr lang="en-US" altLang="ko-KR" sz="1400" b="1"/>
              <a:t>id </a:t>
            </a:r>
            <a:r>
              <a:rPr lang="ko-KR" altLang="en-US" sz="1400" b="1"/>
              <a:t>속성</a:t>
            </a:r>
            <a:endParaRPr lang="en-US" altLang="ko-KR" sz="1400" b="1"/>
          </a:p>
          <a:p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여러 번 사용된 폼 요소를 구분하기 위해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&lt;label&gt; </a:t>
            </a:r>
            <a:r>
              <a:rPr lang="ko-KR" altLang="en-US" sz="1400"/>
              <a:t>태그를 이용해 캡션을 붙일 수 있다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CSS</a:t>
            </a:r>
            <a:r>
              <a:rPr lang="ko-KR" altLang="en-US" sz="1400"/>
              <a:t>를 이용해 각 요소마다 다른 형태로 꾸밀 수 있다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57" y="4800643"/>
            <a:ext cx="3152775" cy="561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025" y="1021928"/>
            <a:ext cx="4022128" cy="17516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025" y="3036756"/>
            <a:ext cx="3814981" cy="232586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6AA948-FA46-10D5-B54B-D3586527F7BA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2DA0-4EB8-29B9-C3D9-FABB88B843D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838541-4238-6C3F-D78A-208444FBFDE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CA43C-BC6D-77C3-780C-B861403CC67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83518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9704"/>
          <a:stretch/>
        </p:blipFill>
        <p:spPr>
          <a:xfrm>
            <a:off x="540847" y="1276568"/>
            <a:ext cx="5601771" cy="36981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644" y="1276568"/>
            <a:ext cx="5119173" cy="3698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0FFDB-F3E4-C64F-D7BD-EEE147D02008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897F197-9143-30E3-7224-D854B96B10B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3634E6-21EB-4C1B-83E5-9438CE84E28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B2E2D-93E9-E824-A84B-3FDBD836B21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70301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895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type = “hidden”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713064" y="1652631"/>
            <a:ext cx="4462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화면 상의 폼에는 보이지 않는다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폼을 서버로 전송할 때 서버로 함께 전송되는 요소</a:t>
            </a:r>
            <a:endParaRPr lang="en-US" altLang="ko-KR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2529187"/>
            <a:ext cx="4324350" cy="333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60424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type = “text”</a:t>
            </a:r>
            <a:endParaRPr lang="ko-KR" alt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6036593" y="1652631"/>
            <a:ext cx="4462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한</a:t>
            </a:r>
            <a:r>
              <a:rPr lang="en-US" altLang="ko-KR" sz="1400"/>
              <a:t> </a:t>
            </a:r>
            <a:r>
              <a:rPr lang="ko-KR" altLang="en-US" sz="1400"/>
              <a:t>줄짜리 텍스트 입력 필드</a:t>
            </a:r>
            <a:r>
              <a:rPr lang="en-US" altLang="ko-KR" sz="14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주로 아이디나 이름</a:t>
            </a:r>
            <a:r>
              <a:rPr lang="en-US" altLang="ko-KR" sz="1400"/>
              <a:t>, </a:t>
            </a:r>
            <a:r>
              <a:rPr lang="ko-KR" altLang="en-US" sz="1400"/>
              <a:t>주소 등 텍스트 입력</a:t>
            </a:r>
            <a:endParaRPr lang="en-US" altLang="ko-KR" sz="1400"/>
          </a:p>
        </p:txBody>
      </p:sp>
      <p:sp>
        <p:nvSpPr>
          <p:cNvPr id="15" name="TextBox 14"/>
          <p:cNvSpPr txBox="1"/>
          <p:nvPr/>
        </p:nvSpPr>
        <p:spPr>
          <a:xfrm>
            <a:off x="649904" y="3649212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type = “password”</a:t>
            </a:r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826073" y="4135773"/>
            <a:ext cx="4462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비밀번호 입력란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사용자가 입력하는 내용이 ‘ * ’나 ‘</a:t>
            </a:r>
            <a:r>
              <a:rPr lang="en-US" altLang="ko-KR" sz="1400"/>
              <a:t>•’</a:t>
            </a:r>
            <a:r>
              <a:rPr lang="ko-KR" altLang="en-US" sz="1400"/>
              <a:t>로 표시된다</a:t>
            </a:r>
            <a:endParaRPr lang="en-US" altLang="ko-KR" sz="1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6" y="2508524"/>
            <a:ext cx="2981325" cy="323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4" y="5055066"/>
            <a:ext cx="3248025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60424" y="3458073"/>
            <a:ext cx="3887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텍스트 필드와 패스워드 필드의 속성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24" y="4018544"/>
            <a:ext cx="5953125" cy="22764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60424" y="3753698"/>
            <a:ext cx="4798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</a:rPr>
              <a:t>(</a:t>
            </a:r>
            <a:r>
              <a:rPr lang="ko-KR" altLang="en-US" sz="1200">
                <a:solidFill>
                  <a:srgbClr val="C00000"/>
                </a:solidFill>
              </a:rPr>
              <a:t>단</a:t>
            </a:r>
            <a:r>
              <a:rPr lang="en-US" altLang="ko-KR" sz="1200">
                <a:solidFill>
                  <a:srgbClr val="C00000"/>
                </a:solidFill>
              </a:rPr>
              <a:t>, </a:t>
            </a:r>
            <a:r>
              <a:rPr lang="ko-KR" altLang="en-US" sz="1200">
                <a:solidFill>
                  <a:srgbClr val="C00000"/>
                </a:solidFill>
              </a:rPr>
              <a:t>패스워드 필드에는 </a:t>
            </a:r>
            <a:r>
              <a:rPr lang="en-US" altLang="ko-KR" sz="1200">
                <a:solidFill>
                  <a:srgbClr val="C00000"/>
                </a:solidFill>
              </a:rPr>
              <a:t>value </a:t>
            </a:r>
            <a:r>
              <a:rPr lang="ko-KR" altLang="en-US" sz="1200">
                <a:solidFill>
                  <a:srgbClr val="C00000"/>
                </a:solidFill>
              </a:rPr>
              <a:t>속성이 없음</a:t>
            </a:r>
            <a:r>
              <a:rPr lang="en-US" altLang="ko-KR" sz="1200">
                <a:solidFill>
                  <a:srgbClr val="C00000"/>
                </a:solidFill>
              </a:rPr>
              <a:t>)</a:t>
            </a:r>
            <a:endParaRPr lang="ko-KR" altLang="en-US" sz="120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0F287-39B6-5C73-18AF-348A390BE794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816F2AC-FB3E-5086-00A9-C3D43518B93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B66C23-5D2F-3FC3-417C-264436C947C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CA94A-37A7-374F-C6C9-A3D49D2A89A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75620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82361" y="1848169"/>
            <a:ext cx="1130300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한컴산뜻돋움"/>
                <a:cs typeface="한컴산뜻돋움"/>
              </a:rPr>
              <a:t>FORM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어떤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종류의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폼이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삽입되는지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185" dirty="0">
                <a:latin typeface="나눔고딕 ExtraBold"/>
                <a:cs typeface="나눔고딕 ExtraBold"/>
              </a:rPr>
              <a:t>지정</a:t>
            </a:r>
            <a:r>
              <a:rPr sz="2400" spc="185" dirty="0">
                <a:latin typeface="휴먼아미체"/>
                <a:cs typeface="휴먼아미체"/>
              </a:rPr>
              <a:t>한다</a:t>
            </a:r>
            <a:r>
              <a:rPr sz="2400" spc="18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775335">
              <a:lnSpc>
                <a:spcPct val="100000"/>
              </a:lnSpc>
            </a:pPr>
            <a:r>
              <a:rPr sz="3200" b="1" dirty="0">
                <a:latin typeface="한컴산뜻돋움"/>
                <a:cs typeface="한컴산뜻돋움"/>
              </a:rPr>
              <a:t>type</a:t>
            </a:r>
            <a:r>
              <a:rPr sz="3200" b="1" spc="-135" dirty="0">
                <a:latin typeface="한컴산뜻돋움"/>
                <a:cs typeface="한컴산뜻돋움"/>
              </a:rPr>
              <a:t> </a:t>
            </a:r>
            <a:r>
              <a:rPr sz="3200" b="1" spc="240" dirty="0">
                <a:latin typeface="나눔고딕 ExtraBold"/>
                <a:cs typeface="나눔고딕 ExtraBold"/>
              </a:rPr>
              <a:t>속성</a:t>
            </a:r>
            <a:r>
              <a:rPr sz="2400" spc="240" dirty="0">
                <a:latin typeface="휴먼아미체"/>
                <a:cs typeface="휴먼아미체"/>
              </a:rPr>
              <a:t>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사용해서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폼의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종류를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490" dirty="0">
                <a:latin typeface="휴먼아미체"/>
                <a:cs typeface="휴먼아미체"/>
              </a:rPr>
              <a:t>나타낸다</a:t>
            </a:r>
            <a:r>
              <a:rPr sz="2400" spc="490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닫는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없다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523" y="4099562"/>
            <a:ext cx="10551160" cy="1805939"/>
          </a:xfrm>
          <a:custGeom>
            <a:avLst/>
            <a:gdLst/>
            <a:ahLst/>
            <a:cxnLst/>
            <a:rect l="l" t="t" r="r" b="b"/>
            <a:pathLst>
              <a:path w="10551160" h="1805939">
                <a:moveTo>
                  <a:pt x="10452417" y="0"/>
                </a:moveTo>
                <a:lnTo>
                  <a:pt x="98234" y="0"/>
                </a:lnTo>
                <a:lnTo>
                  <a:pt x="59996" y="7719"/>
                </a:lnTo>
                <a:lnTo>
                  <a:pt x="28771" y="28771"/>
                </a:lnTo>
                <a:lnTo>
                  <a:pt x="7719" y="59996"/>
                </a:lnTo>
                <a:lnTo>
                  <a:pt x="0" y="98234"/>
                </a:lnTo>
                <a:lnTo>
                  <a:pt x="0" y="1707692"/>
                </a:lnTo>
                <a:lnTo>
                  <a:pt x="7719" y="1745937"/>
                </a:lnTo>
                <a:lnTo>
                  <a:pt x="28771" y="1777166"/>
                </a:lnTo>
                <a:lnTo>
                  <a:pt x="59996" y="1798220"/>
                </a:lnTo>
                <a:lnTo>
                  <a:pt x="98234" y="1805939"/>
                </a:lnTo>
                <a:lnTo>
                  <a:pt x="10452417" y="1805939"/>
                </a:lnTo>
                <a:lnTo>
                  <a:pt x="10490655" y="1798220"/>
                </a:lnTo>
                <a:lnTo>
                  <a:pt x="10521880" y="1777166"/>
                </a:lnTo>
                <a:lnTo>
                  <a:pt x="10542932" y="1745937"/>
                </a:lnTo>
                <a:lnTo>
                  <a:pt x="10550652" y="1707692"/>
                </a:lnTo>
                <a:lnTo>
                  <a:pt x="10550652" y="98234"/>
                </a:lnTo>
                <a:lnTo>
                  <a:pt x="10542932" y="59996"/>
                </a:lnTo>
                <a:lnTo>
                  <a:pt x="10521880" y="28771"/>
                </a:lnTo>
                <a:lnTo>
                  <a:pt x="10490655" y="7719"/>
                </a:lnTo>
                <a:lnTo>
                  <a:pt x="10452417" y="0"/>
                </a:lnTo>
                <a:close/>
              </a:path>
            </a:pathLst>
          </a:custGeom>
          <a:solidFill>
            <a:srgbClr val="FFFFFF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3523" y="4099562"/>
            <a:ext cx="10551160" cy="1805939"/>
          </a:xfrm>
          <a:custGeom>
            <a:avLst/>
            <a:gdLst/>
            <a:ahLst/>
            <a:cxnLst/>
            <a:rect l="l" t="t" r="r" b="b"/>
            <a:pathLst>
              <a:path w="10551160" h="1805939">
                <a:moveTo>
                  <a:pt x="0" y="98234"/>
                </a:moveTo>
                <a:lnTo>
                  <a:pt x="7719" y="59996"/>
                </a:lnTo>
                <a:lnTo>
                  <a:pt x="28771" y="28771"/>
                </a:lnTo>
                <a:lnTo>
                  <a:pt x="59996" y="7719"/>
                </a:lnTo>
                <a:lnTo>
                  <a:pt x="98234" y="0"/>
                </a:lnTo>
                <a:lnTo>
                  <a:pt x="10452417" y="0"/>
                </a:lnTo>
                <a:lnTo>
                  <a:pt x="10490655" y="7719"/>
                </a:lnTo>
                <a:lnTo>
                  <a:pt x="10521880" y="28771"/>
                </a:lnTo>
                <a:lnTo>
                  <a:pt x="10542932" y="59996"/>
                </a:lnTo>
                <a:lnTo>
                  <a:pt x="10550652" y="98234"/>
                </a:lnTo>
                <a:lnTo>
                  <a:pt x="10550652" y="1707692"/>
                </a:lnTo>
                <a:lnTo>
                  <a:pt x="10542932" y="1745937"/>
                </a:lnTo>
                <a:lnTo>
                  <a:pt x="10521880" y="1777166"/>
                </a:lnTo>
                <a:lnTo>
                  <a:pt x="10490655" y="1798220"/>
                </a:lnTo>
                <a:lnTo>
                  <a:pt x="10452417" y="1805939"/>
                </a:lnTo>
                <a:lnTo>
                  <a:pt x="98234" y="1805939"/>
                </a:lnTo>
                <a:lnTo>
                  <a:pt x="59996" y="1798220"/>
                </a:lnTo>
                <a:lnTo>
                  <a:pt x="28771" y="1777166"/>
                </a:lnTo>
                <a:lnTo>
                  <a:pt x="7719" y="1745937"/>
                </a:lnTo>
                <a:lnTo>
                  <a:pt x="0" y="1707692"/>
                </a:lnTo>
                <a:lnTo>
                  <a:pt x="0" y="98234"/>
                </a:lnTo>
                <a:close/>
              </a:path>
            </a:pathLst>
          </a:custGeom>
          <a:ln w="1219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2701" y="4377571"/>
            <a:ext cx="9392920" cy="13512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-635">
              <a:lnSpc>
                <a:spcPct val="91200"/>
              </a:lnSpc>
              <a:spcBef>
                <a:spcPts val="480"/>
              </a:spcBef>
            </a:pPr>
            <a:r>
              <a:rPr sz="3600" b="1" spc="-210" dirty="0">
                <a:latin typeface="나눔고딕 ExtraBold"/>
                <a:cs typeface="나눔고딕 ExtraBold"/>
              </a:rPr>
              <a:t>한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줄</a:t>
            </a:r>
            <a:r>
              <a:rPr sz="3600" b="1" spc="-18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짜리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텍스트를</a:t>
            </a:r>
            <a:r>
              <a:rPr sz="3600" b="1" spc="-180" dirty="0">
                <a:latin typeface="나눔고딕 ExtraBold"/>
                <a:cs typeface="나눔고딕 ExtraBold"/>
              </a:rPr>
              <a:t> </a:t>
            </a:r>
            <a:r>
              <a:rPr sz="3600" b="1" spc="114" dirty="0">
                <a:latin typeface="나눔고딕 ExtraBold"/>
                <a:cs typeface="나눔고딕 ExtraBold"/>
              </a:rPr>
              <a:t>입력</a:t>
            </a:r>
            <a:r>
              <a:rPr sz="2800" spc="114" dirty="0">
                <a:latin typeface="휴먼아미체"/>
                <a:cs typeface="휴먼아미체"/>
              </a:rPr>
              <a:t>할</a:t>
            </a:r>
            <a:r>
              <a:rPr sz="2800" spc="-530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수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760" dirty="0">
                <a:latin typeface="휴먼아미체"/>
                <a:cs typeface="휴먼아미체"/>
              </a:rPr>
              <a:t>있게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삽입하는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폼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805" dirty="0">
                <a:latin typeface="휴먼아미체"/>
                <a:cs typeface="휴먼아미체"/>
              </a:rPr>
              <a:t>요소이다</a:t>
            </a:r>
            <a:r>
              <a:rPr sz="2800" spc="805" dirty="0">
                <a:latin typeface="한컴산뜻돋움"/>
                <a:cs typeface="한컴산뜻돋움"/>
              </a:rPr>
              <a:t>. </a:t>
            </a:r>
            <a:r>
              <a:rPr sz="2800" spc="994" dirty="0">
                <a:latin typeface="휴먼아미체"/>
                <a:cs typeface="휴먼아미체"/>
              </a:rPr>
              <a:t>텍스트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필드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상자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685" dirty="0">
                <a:latin typeface="휴먼아미체"/>
                <a:cs typeface="휴먼아미체"/>
              </a:rPr>
              <a:t>안에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1005" dirty="0">
                <a:latin typeface="휴먼아미체"/>
                <a:cs typeface="휴먼아미체"/>
              </a:rPr>
              <a:t>커서를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갖다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놓고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원하는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045" dirty="0">
                <a:latin typeface="휴먼아미체"/>
                <a:cs typeface="휴먼아미체"/>
              </a:rPr>
              <a:t>텍스트를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860" dirty="0">
                <a:latin typeface="휴먼아미체"/>
                <a:cs typeface="휴먼아미체"/>
              </a:rPr>
              <a:t>입력할</a:t>
            </a:r>
            <a:r>
              <a:rPr sz="2800" spc="-495" dirty="0">
                <a:latin typeface="휴먼아미체"/>
                <a:cs typeface="휴먼아미체"/>
              </a:rPr>
              <a:t> </a:t>
            </a:r>
            <a:r>
              <a:rPr sz="2800" spc="1155" dirty="0">
                <a:latin typeface="휴먼아미체"/>
                <a:cs typeface="휴먼아미체"/>
              </a:rPr>
              <a:t>수 </a:t>
            </a:r>
            <a:r>
              <a:rPr sz="2800" spc="530" dirty="0">
                <a:latin typeface="휴먼아미체"/>
                <a:cs typeface="휴먼아미체"/>
              </a:rPr>
              <a:t>있다</a:t>
            </a:r>
            <a:r>
              <a:rPr sz="2800" spc="530" dirty="0"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2960" y="3329940"/>
            <a:ext cx="649605" cy="649605"/>
          </a:xfrm>
          <a:custGeom>
            <a:avLst/>
            <a:gdLst/>
            <a:ahLst/>
            <a:cxnLst/>
            <a:rect l="l" t="t" r="r" b="b"/>
            <a:pathLst>
              <a:path w="649605" h="649604">
                <a:moveTo>
                  <a:pt x="324612" y="0"/>
                </a:moveTo>
                <a:lnTo>
                  <a:pt x="276644" y="3519"/>
                </a:lnTo>
                <a:lnTo>
                  <a:pt x="230861" y="13744"/>
                </a:lnTo>
                <a:lnTo>
                  <a:pt x="187765" y="30171"/>
                </a:lnTo>
                <a:lnTo>
                  <a:pt x="147859" y="52298"/>
                </a:lnTo>
                <a:lnTo>
                  <a:pt x="111644" y="79623"/>
                </a:lnTo>
                <a:lnTo>
                  <a:pt x="79623" y="111644"/>
                </a:lnTo>
                <a:lnTo>
                  <a:pt x="52298" y="147859"/>
                </a:lnTo>
                <a:lnTo>
                  <a:pt x="30171" y="187765"/>
                </a:lnTo>
                <a:lnTo>
                  <a:pt x="13744" y="230861"/>
                </a:lnTo>
                <a:lnTo>
                  <a:pt x="3519" y="276644"/>
                </a:lnTo>
                <a:lnTo>
                  <a:pt x="0" y="324612"/>
                </a:lnTo>
                <a:lnTo>
                  <a:pt x="3519" y="372579"/>
                </a:lnTo>
                <a:lnTo>
                  <a:pt x="13744" y="418362"/>
                </a:lnTo>
                <a:lnTo>
                  <a:pt x="30171" y="461458"/>
                </a:lnTo>
                <a:lnTo>
                  <a:pt x="52298" y="501364"/>
                </a:lnTo>
                <a:lnTo>
                  <a:pt x="79623" y="537579"/>
                </a:lnTo>
                <a:lnTo>
                  <a:pt x="111644" y="569600"/>
                </a:lnTo>
                <a:lnTo>
                  <a:pt x="147859" y="596925"/>
                </a:lnTo>
                <a:lnTo>
                  <a:pt x="187765" y="619052"/>
                </a:lnTo>
                <a:lnTo>
                  <a:pt x="230861" y="635479"/>
                </a:lnTo>
                <a:lnTo>
                  <a:pt x="276644" y="645704"/>
                </a:lnTo>
                <a:lnTo>
                  <a:pt x="324612" y="649224"/>
                </a:lnTo>
                <a:lnTo>
                  <a:pt x="372579" y="645704"/>
                </a:lnTo>
                <a:lnTo>
                  <a:pt x="418362" y="635479"/>
                </a:lnTo>
                <a:lnTo>
                  <a:pt x="461458" y="619052"/>
                </a:lnTo>
                <a:lnTo>
                  <a:pt x="501364" y="596925"/>
                </a:lnTo>
                <a:lnTo>
                  <a:pt x="537579" y="569600"/>
                </a:lnTo>
                <a:lnTo>
                  <a:pt x="569600" y="537579"/>
                </a:lnTo>
                <a:lnTo>
                  <a:pt x="596925" y="501364"/>
                </a:lnTo>
                <a:lnTo>
                  <a:pt x="619052" y="461458"/>
                </a:lnTo>
                <a:lnTo>
                  <a:pt x="635479" y="418362"/>
                </a:lnTo>
                <a:lnTo>
                  <a:pt x="645704" y="372579"/>
                </a:lnTo>
                <a:lnTo>
                  <a:pt x="649224" y="324612"/>
                </a:lnTo>
                <a:lnTo>
                  <a:pt x="645704" y="276644"/>
                </a:lnTo>
                <a:lnTo>
                  <a:pt x="635479" y="230861"/>
                </a:lnTo>
                <a:lnTo>
                  <a:pt x="619052" y="187765"/>
                </a:lnTo>
                <a:lnTo>
                  <a:pt x="596925" y="147859"/>
                </a:lnTo>
                <a:lnTo>
                  <a:pt x="569600" y="111644"/>
                </a:lnTo>
                <a:lnTo>
                  <a:pt x="537579" y="79623"/>
                </a:lnTo>
                <a:lnTo>
                  <a:pt x="501364" y="52298"/>
                </a:lnTo>
                <a:lnTo>
                  <a:pt x="461458" y="30171"/>
                </a:lnTo>
                <a:lnTo>
                  <a:pt x="418362" y="13744"/>
                </a:lnTo>
                <a:lnTo>
                  <a:pt x="372579" y="3519"/>
                </a:lnTo>
                <a:lnTo>
                  <a:pt x="324612" y="0"/>
                </a:lnTo>
                <a:close/>
              </a:path>
            </a:pathLst>
          </a:custGeom>
          <a:solidFill>
            <a:srgbClr val="445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24087" y="3269277"/>
            <a:ext cx="57931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6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텍스트</a:t>
            </a:r>
            <a:r>
              <a:rPr sz="4400" b="1" spc="-54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11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필드</a:t>
            </a:r>
            <a:r>
              <a:rPr sz="4400" b="1" spc="-52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–</a:t>
            </a:r>
            <a:r>
              <a:rPr sz="4400" b="1" spc="-50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3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type=“text”</a:t>
            </a:r>
            <a:endParaRPr sz="4400">
              <a:latin typeface="나눔고딕 ExtraBold"/>
              <a:cs typeface="나눔고딕 Extra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7808" y="3350055"/>
            <a:ext cx="2216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470" dirty="0">
                <a:solidFill>
                  <a:srgbClr val="FFFFFF"/>
                </a:solidFill>
                <a:latin typeface="Arial Narrow"/>
                <a:cs typeface="Arial Narrow"/>
              </a:rPr>
              <a:t>1</a:t>
            </a:r>
            <a:endParaRPr sz="4400">
              <a:latin typeface="Arial Narrow"/>
              <a:cs typeface="Arial Narrow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8DA4E-7E39-0E0B-0B9F-3A9191D59EA3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B90F53-9226-C440-088B-B563E999B759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A133298-22A0-07B2-6B55-BBF09216C52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A107AEE-BD12-9957-FAB8-192C79A0BED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3E7E7F-415A-FCAC-CF3C-57380722291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468495" y="1770680"/>
            <a:ext cx="57931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6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텍스트</a:t>
            </a:r>
            <a:r>
              <a:rPr sz="4400" b="1" spc="-54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11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필드</a:t>
            </a:r>
            <a:r>
              <a:rPr sz="4400" b="1" spc="-52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–</a:t>
            </a:r>
            <a:r>
              <a:rPr sz="4400" b="1" spc="-50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3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type=“text”</a:t>
            </a:r>
            <a:endParaRPr sz="4400">
              <a:latin typeface="나눔고딕 ExtraBold"/>
              <a:cs typeface="나눔고딕 Extra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7659" y="1830719"/>
            <a:ext cx="649605" cy="649605"/>
          </a:xfrm>
          <a:custGeom>
            <a:avLst/>
            <a:gdLst/>
            <a:ahLst/>
            <a:cxnLst/>
            <a:rect l="l" t="t" r="r" b="b"/>
            <a:pathLst>
              <a:path w="649605" h="649605">
                <a:moveTo>
                  <a:pt x="324612" y="0"/>
                </a:moveTo>
                <a:lnTo>
                  <a:pt x="276644" y="3519"/>
                </a:lnTo>
                <a:lnTo>
                  <a:pt x="230861" y="13744"/>
                </a:lnTo>
                <a:lnTo>
                  <a:pt x="187765" y="30171"/>
                </a:lnTo>
                <a:lnTo>
                  <a:pt x="147859" y="52298"/>
                </a:lnTo>
                <a:lnTo>
                  <a:pt x="111644" y="79623"/>
                </a:lnTo>
                <a:lnTo>
                  <a:pt x="79623" y="111644"/>
                </a:lnTo>
                <a:lnTo>
                  <a:pt x="52298" y="147859"/>
                </a:lnTo>
                <a:lnTo>
                  <a:pt x="30171" y="187765"/>
                </a:lnTo>
                <a:lnTo>
                  <a:pt x="13744" y="230861"/>
                </a:lnTo>
                <a:lnTo>
                  <a:pt x="3519" y="276644"/>
                </a:lnTo>
                <a:lnTo>
                  <a:pt x="0" y="324612"/>
                </a:lnTo>
                <a:lnTo>
                  <a:pt x="3519" y="372579"/>
                </a:lnTo>
                <a:lnTo>
                  <a:pt x="13744" y="418362"/>
                </a:lnTo>
                <a:lnTo>
                  <a:pt x="30171" y="461458"/>
                </a:lnTo>
                <a:lnTo>
                  <a:pt x="52298" y="501364"/>
                </a:lnTo>
                <a:lnTo>
                  <a:pt x="79623" y="537579"/>
                </a:lnTo>
                <a:lnTo>
                  <a:pt x="111644" y="569600"/>
                </a:lnTo>
                <a:lnTo>
                  <a:pt x="147859" y="596925"/>
                </a:lnTo>
                <a:lnTo>
                  <a:pt x="187765" y="619052"/>
                </a:lnTo>
                <a:lnTo>
                  <a:pt x="230861" y="635479"/>
                </a:lnTo>
                <a:lnTo>
                  <a:pt x="276644" y="645704"/>
                </a:lnTo>
                <a:lnTo>
                  <a:pt x="324612" y="649224"/>
                </a:lnTo>
                <a:lnTo>
                  <a:pt x="372579" y="645704"/>
                </a:lnTo>
                <a:lnTo>
                  <a:pt x="418362" y="635479"/>
                </a:lnTo>
                <a:lnTo>
                  <a:pt x="461458" y="619052"/>
                </a:lnTo>
                <a:lnTo>
                  <a:pt x="501364" y="596925"/>
                </a:lnTo>
                <a:lnTo>
                  <a:pt x="537579" y="569600"/>
                </a:lnTo>
                <a:lnTo>
                  <a:pt x="569600" y="537579"/>
                </a:lnTo>
                <a:lnTo>
                  <a:pt x="596925" y="501364"/>
                </a:lnTo>
                <a:lnTo>
                  <a:pt x="619052" y="461458"/>
                </a:lnTo>
                <a:lnTo>
                  <a:pt x="635479" y="418362"/>
                </a:lnTo>
                <a:lnTo>
                  <a:pt x="645704" y="372579"/>
                </a:lnTo>
                <a:lnTo>
                  <a:pt x="649224" y="324612"/>
                </a:lnTo>
                <a:lnTo>
                  <a:pt x="645704" y="276644"/>
                </a:lnTo>
                <a:lnTo>
                  <a:pt x="635479" y="230861"/>
                </a:lnTo>
                <a:lnTo>
                  <a:pt x="619052" y="187765"/>
                </a:lnTo>
                <a:lnTo>
                  <a:pt x="596925" y="147859"/>
                </a:lnTo>
                <a:lnTo>
                  <a:pt x="569600" y="111644"/>
                </a:lnTo>
                <a:lnTo>
                  <a:pt x="537579" y="79623"/>
                </a:lnTo>
                <a:lnTo>
                  <a:pt x="501364" y="52298"/>
                </a:lnTo>
                <a:lnTo>
                  <a:pt x="461458" y="30171"/>
                </a:lnTo>
                <a:lnTo>
                  <a:pt x="418362" y="13744"/>
                </a:lnTo>
                <a:lnTo>
                  <a:pt x="372579" y="3519"/>
                </a:lnTo>
                <a:lnTo>
                  <a:pt x="324612" y="0"/>
                </a:lnTo>
                <a:close/>
              </a:path>
            </a:pathLst>
          </a:custGeom>
          <a:solidFill>
            <a:srgbClr val="445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2217" y="1851457"/>
            <a:ext cx="2216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470" dirty="0">
                <a:solidFill>
                  <a:srgbClr val="FFFFFF"/>
                </a:solidFill>
                <a:latin typeface="Arial Narrow"/>
                <a:cs typeface="Arial Narrow"/>
              </a:rPr>
              <a:t>1</a:t>
            </a:r>
            <a:endParaRPr sz="4400">
              <a:latin typeface="Arial Narrow"/>
              <a:cs typeface="Arial Narrow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728" y="6285372"/>
            <a:ext cx="9163811" cy="2535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8447" y="2812175"/>
            <a:ext cx="966215" cy="6979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2075" y="2812175"/>
            <a:ext cx="966215" cy="697991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544593"/>
              </p:ext>
            </p:extLst>
          </p:nvPr>
        </p:nvGraphicFramePr>
        <p:xfrm>
          <a:off x="1312312" y="2805825"/>
          <a:ext cx="9288143" cy="3548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9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4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200" b="1" spc="-20" dirty="0">
                          <a:latin typeface="한컴산뜻돋움"/>
                          <a:cs typeface="한컴산뜻돋움"/>
                        </a:rPr>
                        <a:t>name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1301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200" spc="775" dirty="0">
                          <a:latin typeface="휴먼아미체"/>
                          <a:cs typeface="휴먼아미체"/>
                        </a:rPr>
                        <a:t>텍스트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85" dirty="0">
                          <a:latin typeface="휴먼아미체"/>
                          <a:cs typeface="휴먼아미체"/>
                        </a:rPr>
                        <a:t>필드의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75" dirty="0">
                          <a:latin typeface="휴먼아미체"/>
                          <a:cs typeface="휴먼아미체"/>
                        </a:rPr>
                        <a:t>이름이다</a:t>
                      </a:r>
                      <a:r>
                        <a:rPr sz="2200" spc="575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200" b="1" spc="-20" dirty="0">
                          <a:latin typeface="한컴산뜻돋움"/>
                          <a:cs typeface="한컴산뜻돋움"/>
                        </a:rPr>
                        <a:t>size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775" dirty="0">
                          <a:latin typeface="휴먼아미체"/>
                          <a:cs typeface="휴먼아미체"/>
                        </a:rPr>
                        <a:t>텍스트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85" dirty="0">
                          <a:latin typeface="휴먼아미체"/>
                          <a:cs typeface="휴먼아미체"/>
                        </a:rPr>
                        <a:t>필드의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45" dirty="0">
                          <a:latin typeface="휴먼아미체"/>
                          <a:cs typeface="휴먼아미체"/>
                        </a:rPr>
                        <a:t>길이</a:t>
                      </a:r>
                      <a:r>
                        <a:rPr sz="2200" spc="445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  <a:p>
                      <a:pPr marL="91440" marR="486409" indent="-635">
                        <a:lnSpc>
                          <a:spcPct val="100000"/>
                        </a:lnSpc>
                      </a:pPr>
                      <a:r>
                        <a:rPr sz="2200" spc="590" dirty="0">
                          <a:latin typeface="휴먼아미체"/>
                          <a:cs typeface="휴먼아미체"/>
                        </a:rPr>
                        <a:t>화면에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15" dirty="0">
                          <a:latin typeface="휴먼아미체"/>
                          <a:cs typeface="휴먼아미체"/>
                        </a:rPr>
                        <a:t>몇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65" dirty="0">
                          <a:latin typeface="휴먼아미체"/>
                          <a:cs typeface="휴먼아미체"/>
                        </a:rPr>
                        <a:t>글자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정도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65" dirty="0">
                          <a:latin typeface="휴먼아미체"/>
                          <a:cs typeface="휴먼아미체"/>
                        </a:rPr>
                        <a:t>크기로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50" dirty="0">
                          <a:latin typeface="휴먼아미체"/>
                          <a:cs typeface="휴먼아미체"/>
                        </a:rPr>
                        <a:t>표시할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10" dirty="0">
                          <a:latin typeface="휴먼아미체"/>
                          <a:cs typeface="휴먼아미체"/>
                        </a:rPr>
                        <a:t>것인지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30" dirty="0">
                          <a:latin typeface="휴먼아미체"/>
                          <a:cs typeface="휴먼아미체"/>
                        </a:rPr>
                        <a:t>지정하는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80" dirty="0">
                          <a:latin typeface="휴먼아미체"/>
                          <a:cs typeface="휴먼아미체"/>
                        </a:rPr>
                        <a:t>것이다</a:t>
                      </a:r>
                      <a:r>
                        <a:rPr sz="2200" spc="480" dirty="0">
                          <a:latin typeface="한컴산뜻돋움"/>
                          <a:cs typeface="한컴산뜻돋움"/>
                        </a:rPr>
                        <a:t>.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영문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65" dirty="0">
                          <a:latin typeface="휴먼아미체"/>
                          <a:cs typeface="휴먼아미체"/>
                        </a:rPr>
                        <a:t>글자</a:t>
                      </a:r>
                      <a:r>
                        <a:rPr sz="22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50" dirty="0">
                          <a:latin typeface="휴먼아미체"/>
                          <a:cs typeface="휴먼아미체"/>
                        </a:rPr>
                        <a:t>단위로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75" dirty="0">
                          <a:latin typeface="휴먼아미체"/>
                          <a:cs typeface="휴먼아미체"/>
                        </a:rPr>
                        <a:t>지정하는데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65" dirty="0">
                          <a:latin typeface="휴먼아미체"/>
                          <a:cs typeface="휴먼아미체"/>
                        </a:rPr>
                        <a:t>한글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05" dirty="0">
                          <a:latin typeface="한컴산뜻돋움"/>
                          <a:cs typeface="한컴산뜻돋움"/>
                        </a:rPr>
                        <a:t>1</a:t>
                      </a:r>
                      <a:r>
                        <a:rPr sz="2200" spc="505" dirty="0">
                          <a:latin typeface="휴먼아미체"/>
                          <a:cs typeface="휴먼아미체"/>
                        </a:rPr>
                        <a:t>자는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영문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350" dirty="0">
                          <a:latin typeface="한컴산뜻돋움"/>
                          <a:cs typeface="한컴산뜻돋움"/>
                        </a:rPr>
                        <a:t>2</a:t>
                      </a:r>
                      <a:r>
                        <a:rPr sz="2200" spc="350" dirty="0">
                          <a:latin typeface="휴먼아미체"/>
                          <a:cs typeface="휴먼아미체"/>
                        </a:rPr>
                        <a:t>자에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34" dirty="0">
                          <a:latin typeface="휴먼아미체"/>
                          <a:cs typeface="휴먼아미체"/>
                        </a:rPr>
                        <a:t>해당한다</a:t>
                      </a:r>
                      <a:r>
                        <a:rPr sz="2200" spc="434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2200" b="1" spc="-10" dirty="0">
                          <a:latin typeface="한컴산뜻돋움"/>
                          <a:cs typeface="한컴산뜻돋움"/>
                        </a:rPr>
                        <a:t>value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1289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2200" spc="715" dirty="0">
                          <a:latin typeface="휴먼아미체"/>
                          <a:cs typeface="휴먼아미체"/>
                        </a:rPr>
                        <a:t>입력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70" dirty="0">
                          <a:latin typeface="휴먼아미체"/>
                          <a:cs typeface="휴먼아미체"/>
                        </a:rPr>
                        <a:t>양식이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85" dirty="0">
                          <a:latin typeface="휴먼아미체"/>
                          <a:cs typeface="휴먼아미체"/>
                        </a:rPr>
                        <a:t>표시될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70" dirty="0">
                          <a:latin typeface="휴먼아미체"/>
                          <a:cs typeface="휴먼아미체"/>
                        </a:rPr>
                        <a:t>때</a:t>
                      </a:r>
                      <a:r>
                        <a:rPr sz="22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처음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0" dirty="0">
                          <a:latin typeface="휴먼아미체"/>
                          <a:cs typeface="휴먼아미체"/>
                        </a:rPr>
                        <a:t>화면에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표시되는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0" dirty="0">
                          <a:latin typeface="휴먼아미체"/>
                          <a:cs typeface="휴먼아미체"/>
                        </a:rPr>
                        <a:t>텍스트이다</a:t>
                      </a:r>
                      <a:r>
                        <a:rPr sz="2200" spc="59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200" b="1" spc="-10" dirty="0">
                          <a:latin typeface="한컴산뜻돋움"/>
                          <a:cs typeface="한컴산뜻돋움"/>
                        </a:rPr>
                        <a:t>maxlength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200" spc="680" dirty="0">
                          <a:latin typeface="휴먼아미체"/>
                          <a:cs typeface="휴먼아미체"/>
                        </a:rPr>
                        <a:t>사용자가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75" dirty="0">
                          <a:latin typeface="휴먼아미체"/>
                          <a:cs typeface="휴먼아미체"/>
                        </a:rPr>
                        <a:t>텍스트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05" dirty="0">
                          <a:latin typeface="휴먼아미체"/>
                          <a:cs typeface="휴먼아미체"/>
                        </a:rPr>
                        <a:t>필드에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70" dirty="0">
                          <a:latin typeface="휴먼아미체"/>
                          <a:cs typeface="휴먼아미체"/>
                        </a:rPr>
                        <a:t>입력할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935" dirty="0">
                          <a:latin typeface="휴먼아미체"/>
                          <a:cs typeface="휴먼아미체"/>
                        </a:rPr>
                        <a:t>수</a:t>
                      </a:r>
                      <a:r>
                        <a:rPr sz="22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있는</a:t>
                      </a:r>
                      <a:r>
                        <a:rPr sz="22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5" dirty="0">
                          <a:latin typeface="휴먼아미체"/>
                          <a:cs typeface="휴먼아미체"/>
                        </a:rPr>
                        <a:t>최대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65" dirty="0">
                          <a:latin typeface="휴먼아미체"/>
                          <a:cs typeface="휴먼아미체"/>
                        </a:rPr>
                        <a:t>문자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30" dirty="0">
                          <a:latin typeface="휴먼아미체"/>
                          <a:cs typeface="휴먼아미체"/>
                        </a:rPr>
                        <a:t>개수이다</a:t>
                      </a:r>
                      <a:r>
                        <a:rPr sz="2200" spc="53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FF6BCBC-E708-6A93-149C-A295B4E08A27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AD131-8036-1013-DF76-8FBBF605A756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59DE95E-50DD-F18C-17C8-12C4A2BF24B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A6200F-E6E3-A192-C013-2795E6D8DAD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F6B4BB-0339-2080-40A4-994D83134CD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52865" y="3816638"/>
            <a:ext cx="7113449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1600" spc="365" dirty="0">
                <a:solidFill>
                  <a:srgbClr val="001F5F"/>
                </a:solidFill>
                <a:latin typeface="한컴산뜻돋움"/>
                <a:cs typeface="한컴산뜻돋움"/>
              </a:rPr>
              <a:t>&lt;h3&gt;</a:t>
            </a:r>
            <a:r>
              <a:rPr sz="1600" spc="365" dirty="0">
                <a:solidFill>
                  <a:srgbClr val="001F5F"/>
                </a:solidFill>
                <a:latin typeface="휴먼아미체"/>
                <a:cs typeface="휴먼아미체"/>
              </a:rPr>
              <a:t>텍스트</a:t>
            </a:r>
            <a:r>
              <a:rPr sz="1600" spc="-41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1600" spc="75" dirty="0">
                <a:solidFill>
                  <a:srgbClr val="001F5F"/>
                </a:solidFill>
                <a:latin typeface="휴먼아미체"/>
                <a:cs typeface="휴먼아미체"/>
              </a:rPr>
              <a:t>필드</a:t>
            </a:r>
            <a:r>
              <a:rPr sz="1600" spc="75" dirty="0">
                <a:solidFill>
                  <a:srgbClr val="001F5F"/>
                </a:solidFill>
                <a:latin typeface="한컴산뜻돋움"/>
                <a:cs typeface="한컴산뜻돋움"/>
              </a:rPr>
              <a:t>(type="text")&lt;/h3&gt;</a:t>
            </a:r>
            <a:endParaRPr sz="16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&lt;form&gt;</a:t>
            </a:r>
            <a:endParaRPr sz="16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16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type=text</a:t>
            </a:r>
            <a:r>
              <a:rPr sz="16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name=mytxt1</a:t>
            </a:r>
            <a:r>
              <a:rPr sz="16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size=20&gt;</a:t>
            </a:r>
            <a:endParaRPr sz="16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16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&lt;br&gt;&lt;br&gt;</a:t>
            </a:r>
            <a:endParaRPr sz="16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16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type=text</a:t>
            </a:r>
            <a:r>
              <a:rPr sz="16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name=mytxt2</a:t>
            </a:r>
            <a:r>
              <a:rPr sz="16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size=20</a:t>
            </a:r>
            <a:r>
              <a:rPr sz="16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290" dirty="0">
                <a:solidFill>
                  <a:srgbClr val="001F5F"/>
                </a:solidFill>
                <a:latin typeface="한컴산뜻돋움"/>
                <a:cs typeface="한컴산뜻돋움"/>
              </a:rPr>
              <a:t>value="</a:t>
            </a:r>
            <a:r>
              <a:rPr sz="1600" spc="290" dirty="0">
                <a:solidFill>
                  <a:srgbClr val="001F5F"/>
                </a:solidFill>
                <a:latin typeface="휴먼아미체"/>
                <a:cs typeface="휴먼아미체"/>
              </a:rPr>
              <a:t>아이디를</a:t>
            </a:r>
            <a:r>
              <a:rPr sz="1600" spc="-42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1600" spc="780" dirty="0">
                <a:solidFill>
                  <a:srgbClr val="001F5F"/>
                </a:solidFill>
                <a:latin typeface="휴먼아미체"/>
                <a:cs typeface="휴먼아미체"/>
              </a:rPr>
              <a:t>입력</a:t>
            </a:r>
            <a:r>
              <a:rPr sz="1600" spc="-45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1600" spc="425" dirty="0">
                <a:solidFill>
                  <a:srgbClr val="001F5F"/>
                </a:solidFill>
                <a:latin typeface="휴먼아미체"/>
                <a:cs typeface="휴먼아미체"/>
              </a:rPr>
              <a:t>하세요</a:t>
            </a:r>
            <a:r>
              <a:rPr sz="1600" spc="425" dirty="0">
                <a:solidFill>
                  <a:srgbClr val="001F5F"/>
                </a:solidFill>
                <a:latin typeface="한컴산뜻돋움"/>
                <a:cs typeface="한컴산뜻돋움"/>
              </a:rPr>
              <a:t>"&gt;</a:t>
            </a:r>
            <a:endParaRPr sz="16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16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&lt;br&gt;&lt;br&gt;</a:t>
            </a:r>
            <a:endParaRPr sz="16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16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type=text</a:t>
            </a:r>
            <a:r>
              <a:rPr sz="16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name=mytxt3</a:t>
            </a:r>
            <a:r>
              <a:rPr sz="16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size=20</a:t>
            </a:r>
            <a:r>
              <a:rPr sz="16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maxlength=5&gt;</a:t>
            </a:r>
            <a:endParaRPr sz="16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1600" dirty="0">
              <a:latin typeface="한컴산뜻돋움"/>
              <a:cs typeface="한컴산뜻돋움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68741" y="4702936"/>
            <a:ext cx="2844165" cy="2055495"/>
            <a:chOff x="8468741" y="4702936"/>
            <a:chExt cx="2844165" cy="20554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7824" y="4732020"/>
              <a:ext cx="2785871" cy="17053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483346" y="4717541"/>
              <a:ext cx="2814955" cy="1734820"/>
            </a:xfrm>
            <a:custGeom>
              <a:avLst/>
              <a:gdLst/>
              <a:ahLst/>
              <a:cxnLst/>
              <a:rect l="l" t="t" r="r" b="b"/>
              <a:pathLst>
                <a:path w="2814954" h="1734820">
                  <a:moveTo>
                    <a:pt x="0" y="0"/>
                  </a:moveTo>
                  <a:lnTo>
                    <a:pt x="2814828" y="0"/>
                  </a:lnTo>
                  <a:lnTo>
                    <a:pt x="2814828" y="1734311"/>
                  </a:lnTo>
                  <a:lnTo>
                    <a:pt x="0" y="1734311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7824" y="6451091"/>
              <a:ext cx="2785871" cy="3073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484923" y="6226697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1635" y="6222491"/>
            <a:ext cx="219455" cy="219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415EE2-B3DA-3941-EB2A-DD61C4413422}"/>
              </a:ext>
            </a:extLst>
          </p:cNvPr>
          <p:cNvSpPr txBox="1"/>
          <p:nvPr/>
        </p:nvSpPr>
        <p:spPr>
          <a:xfrm>
            <a:off x="664029" y="1897856"/>
            <a:ext cx="11054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아래 소스를 사용할 경우 세 번째 텍스트 필드의 경우 최대문자를 5로 했기 때문에 텍스트 필드의 크기는 20자 크기 만큼이지만 한글은 5자 까지만 입력할 수 있다.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A9BA4-3ADE-CB61-5F01-A17AA545BA01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6E738-13D8-672D-FF70-E3AABB3CA592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F041E4-8465-5D98-31FF-48AF1F5A8C2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379B95-3224-5CA9-AAE2-64FCA4258A3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B5BFF-CFC3-D5E7-6218-06D24A948D5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45946" y="1896163"/>
            <a:ext cx="795718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93725" algn="l"/>
              </a:tabLst>
            </a:pPr>
            <a:r>
              <a:rPr sz="4400" b="1" spc="-190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패스워드</a:t>
            </a:r>
            <a:r>
              <a:rPr sz="4400" b="1" spc="-55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11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필드</a:t>
            </a:r>
            <a:r>
              <a:rPr sz="4400" b="1" spc="-52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121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-</a:t>
            </a:r>
            <a:r>
              <a:rPr sz="4400" b="1" spc="-49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8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type=“password”</a:t>
            </a:r>
            <a:endParaRPr sz="4400" dirty="0">
              <a:latin typeface="나눔고딕 ExtraBold"/>
              <a:cs typeface="나눔고딕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8956" y="2848572"/>
            <a:ext cx="9894570" cy="3425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4629">
              <a:lnSpc>
                <a:spcPts val="3195"/>
              </a:lnSpc>
              <a:spcBef>
                <a:spcPts val="95"/>
              </a:spcBef>
            </a:pPr>
            <a:r>
              <a:rPr sz="2800" spc="980" dirty="0">
                <a:latin typeface="휴먼아미체"/>
                <a:cs typeface="휴먼아미체"/>
              </a:rPr>
              <a:t>패스워드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105" dirty="0">
                <a:latin typeface="휴먼아미체"/>
                <a:cs typeface="휴먼아미체"/>
              </a:rPr>
              <a:t>필드는</a:t>
            </a:r>
            <a:r>
              <a:rPr sz="2800" spc="-495" dirty="0">
                <a:latin typeface="휴먼아미체"/>
                <a:cs typeface="휴먼아미체"/>
              </a:rPr>
              <a:t> </a:t>
            </a:r>
            <a:r>
              <a:rPr sz="2800" spc="994" dirty="0">
                <a:latin typeface="휴먼아미체"/>
                <a:cs typeface="휴먼아미체"/>
              </a:rPr>
              <a:t>텍스트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필드와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똑같지만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암호를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860" dirty="0">
                <a:latin typeface="휴먼아미체"/>
                <a:cs typeface="휴먼아미체"/>
              </a:rPr>
              <a:t>입력할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600" dirty="0">
                <a:latin typeface="휴먼아미체"/>
                <a:cs typeface="휴먼아미체"/>
              </a:rPr>
              <a:t>때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735" dirty="0">
                <a:latin typeface="휴먼아미체"/>
                <a:cs typeface="휴먼아미체"/>
              </a:rPr>
              <a:t>화면에</a:t>
            </a:r>
            <a:endParaRPr sz="2800" dirty="0">
              <a:latin typeface="휴먼아미체"/>
              <a:cs typeface="휴먼아미체"/>
            </a:endParaRPr>
          </a:p>
          <a:p>
            <a:pPr marL="215900" marR="5080" indent="-1270">
              <a:lnSpc>
                <a:spcPts val="3030"/>
              </a:lnSpc>
              <a:spcBef>
                <a:spcPts val="209"/>
              </a:spcBef>
            </a:pPr>
            <a:r>
              <a:rPr sz="2800" spc="395" dirty="0">
                <a:latin typeface="한컴산뜻돋움"/>
                <a:cs typeface="한컴산뜻돋움"/>
              </a:rPr>
              <a:t>*</a:t>
            </a:r>
            <a:r>
              <a:rPr sz="2800" spc="395" dirty="0">
                <a:latin typeface="휴먼아미체"/>
                <a:cs typeface="휴먼아미체"/>
              </a:rPr>
              <a:t>로</a:t>
            </a:r>
            <a:r>
              <a:rPr sz="2800" spc="395" dirty="0">
                <a:latin typeface="한컴산뜻돋움"/>
                <a:cs typeface="한컴산뜻돋움"/>
              </a:rPr>
              <a:t>,</a:t>
            </a:r>
            <a:r>
              <a:rPr sz="2800" spc="-110" dirty="0">
                <a:latin typeface="한컴산뜻돋움"/>
                <a:cs typeface="한컴산뜻돋움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또는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600" dirty="0">
                <a:latin typeface="휴먼아미체"/>
                <a:cs typeface="휴먼아미체"/>
              </a:rPr>
              <a:t>●표시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된다는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점이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680" dirty="0">
                <a:latin typeface="휴먼아미체"/>
                <a:cs typeface="휴먼아미체"/>
              </a:rPr>
              <a:t>다르다</a:t>
            </a:r>
            <a:r>
              <a:rPr sz="2800" spc="680" dirty="0">
                <a:latin typeface="한컴산뜻돋움"/>
                <a:cs typeface="한컴산뜻돋움"/>
              </a:rPr>
              <a:t>.</a:t>
            </a:r>
            <a:r>
              <a:rPr sz="2800" spc="-100" dirty="0">
                <a:latin typeface="한컴산뜻돋움"/>
                <a:cs typeface="한컴산뜻돋움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속성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역시</a:t>
            </a:r>
            <a:r>
              <a:rPr sz="2800" spc="-525" dirty="0">
                <a:latin typeface="휴먼아미체"/>
                <a:cs typeface="휴먼아미체"/>
              </a:rPr>
              <a:t> </a:t>
            </a:r>
            <a:r>
              <a:rPr sz="2800" spc="-10" dirty="0">
                <a:latin typeface="한컴산뜻돋움"/>
                <a:cs typeface="한컴산뜻돋움"/>
              </a:rPr>
              <a:t>value</a:t>
            </a:r>
            <a:r>
              <a:rPr sz="2800" spc="-85" dirty="0">
                <a:latin typeface="한컴산뜻돋움"/>
                <a:cs typeface="한컴산뜻돋움"/>
              </a:rPr>
              <a:t> </a:t>
            </a:r>
            <a:r>
              <a:rPr sz="2800" spc="1005" dirty="0">
                <a:latin typeface="휴먼아미체"/>
                <a:cs typeface="휴먼아미체"/>
              </a:rPr>
              <a:t>속성이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935" dirty="0">
                <a:latin typeface="휴먼아미체"/>
                <a:cs typeface="휴먼아미체"/>
              </a:rPr>
              <a:t>없다는 </a:t>
            </a:r>
            <a:r>
              <a:rPr sz="2800" spc="840" dirty="0">
                <a:latin typeface="휴먼아미체"/>
                <a:cs typeface="휴먼아미체"/>
              </a:rPr>
              <a:t>점만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790" dirty="0">
                <a:latin typeface="휴먼아미체"/>
                <a:cs typeface="휴먼아미체"/>
              </a:rPr>
              <a:t>제외하면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94" dirty="0">
                <a:latin typeface="휴먼아미체"/>
                <a:cs typeface="휴먼아미체"/>
              </a:rPr>
              <a:t>텍스트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필드와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660" dirty="0">
                <a:latin typeface="휴먼아미체"/>
                <a:cs typeface="휴먼아미체"/>
              </a:rPr>
              <a:t>똑같다</a:t>
            </a:r>
            <a:r>
              <a:rPr sz="2800" spc="660" dirty="0">
                <a:latin typeface="한컴산뜻돋움"/>
                <a:cs typeface="한컴산뜻돋움"/>
              </a:rPr>
              <a:t>.</a:t>
            </a:r>
            <a:endParaRPr sz="28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3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&lt;form&gt;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&lt;table style=background-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color:#C1DCF7</a:t>
            </a:r>
            <a:r>
              <a:rPr sz="2400" spc="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cellspacing=0&gt;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&lt;tr&gt;&lt;td</a:t>
            </a:r>
            <a:r>
              <a:rPr sz="24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width="90"</a:t>
            </a:r>
            <a:r>
              <a:rPr sz="24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height="32"</a:t>
            </a:r>
            <a:r>
              <a:rPr sz="24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style=background-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color:#C1DCF7&gt;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4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style="text-align:right;font-</a:t>
            </a:r>
            <a:r>
              <a:rPr sz="2400" spc="140" dirty="0">
                <a:solidFill>
                  <a:srgbClr val="001F5F"/>
                </a:solidFill>
                <a:latin typeface="한컴산뜻돋움"/>
                <a:cs typeface="한컴산뜻돋움"/>
              </a:rPr>
              <a:t>size:12"&gt;</a:t>
            </a:r>
            <a:r>
              <a:rPr sz="2400" spc="140" dirty="0">
                <a:solidFill>
                  <a:srgbClr val="BEBEBE"/>
                </a:solidFill>
                <a:latin typeface="휴먼아미체"/>
                <a:cs typeface="휴먼아미체"/>
              </a:rPr>
              <a:t>회원</a:t>
            </a:r>
            <a:r>
              <a:rPr sz="2400" spc="-350" dirty="0">
                <a:solidFill>
                  <a:srgbClr val="BEBEBE"/>
                </a:solidFill>
                <a:latin typeface="휴먼아미체"/>
                <a:cs typeface="휴먼아미체"/>
              </a:rPr>
              <a:t> </a:t>
            </a:r>
            <a:r>
              <a:rPr sz="2400" spc="170" dirty="0">
                <a:solidFill>
                  <a:srgbClr val="BEBEBE"/>
                </a:solidFill>
                <a:latin typeface="휴먼아미체"/>
                <a:cs typeface="휴먼아미체"/>
              </a:rPr>
              <a:t>아이디</a:t>
            </a:r>
            <a:r>
              <a:rPr sz="2400" spc="17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&lt;/p&gt;&lt;/td&gt;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2A741-5CB7-9832-13AB-A5CA94D9A6EC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CA4243-87D2-A401-3154-434A47FE0872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6B43EA2-7FA4-0F17-7D2B-1BE3EA33A04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252E9A-DA18-CDAF-2D7F-EB389DA32CF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9D88CF-9729-6927-7E3C-1FB54E052B2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30471" y="2269999"/>
            <a:ext cx="8883650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16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width="159"</a:t>
            </a:r>
            <a:r>
              <a:rPr sz="16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height="32"&gt;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16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1600" dirty="0">
                <a:solidFill>
                  <a:srgbClr val="FF0000"/>
                </a:solidFill>
                <a:latin typeface="한컴산뜻돋움"/>
                <a:cs typeface="한컴산뜻돋움"/>
              </a:rPr>
              <a:t>text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16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name="textfield1"</a:t>
            </a:r>
            <a:r>
              <a:rPr sz="16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size="18"&gt;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&lt;/td&gt;</a:t>
            </a:r>
            <a:r>
              <a:rPr sz="16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&lt;/tr&gt;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&lt;tr&gt;&lt;td</a:t>
            </a:r>
            <a:r>
              <a:rPr sz="16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width="90"</a:t>
            </a:r>
            <a:r>
              <a:rPr sz="16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height="32"</a:t>
            </a:r>
            <a:r>
              <a:rPr sz="16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align="right"</a:t>
            </a:r>
            <a:r>
              <a:rPr sz="16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bgcolor="#C1DCF7"&gt;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1600" spc="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style="text-align:right;font-</a:t>
            </a:r>
            <a:r>
              <a:rPr sz="1600" spc="185" dirty="0">
                <a:solidFill>
                  <a:srgbClr val="001F5F"/>
                </a:solidFill>
                <a:latin typeface="한컴산뜻돋움"/>
                <a:cs typeface="한컴산뜻돋움"/>
              </a:rPr>
              <a:t>size:12"&gt;</a:t>
            </a:r>
            <a:r>
              <a:rPr sz="1600" spc="185" dirty="0">
                <a:solidFill>
                  <a:srgbClr val="BEBEBE"/>
                </a:solidFill>
                <a:latin typeface="휴먼아미체"/>
                <a:cs typeface="휴먼아미체"/>
              </a:rPr>
              <a:t>비밀번호</a:t>
            </a:r>
            <a:r>
              <a:rPr sz="1600" spc="18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&lt;/td&gt;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16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width="159"</a:t>
            </a:r>
            <a:r>
              <a:rPr sz="16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height="32"&gt;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16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16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password</a:t>
            </a:r>
            <a:r>
              <a:rPr sz="16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16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name="textfield2"</a:t>
            </a:r>
            <a:r>
              <a:rPr sz="16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size="18"&gt;</a:t>
            </a:r>
            <a:endParaRPr sz="1600" dirty="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471" y="4435378"/>
            <a:ext cx="651065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&lt;/td&gt;</a:t>
            </a:r>
            <a:r>
              <a:rPr sz="16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&lt;/tr&gt;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&lt;tr&gt;&lt;td</a:t>
            </a:r>
            <a:r>
              <a:rPr sz="16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style="text-align:right"&gt;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16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type=</a:t>
            </a:r>
            <a:r>
              <a:rPr sz="16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1600" dirty="0">
                <a:solidFill>
                  <a:srgbClr val="FF0000"/>
                </a:solidFill>
                <a:latin typeface="한컴산뜻돋움"/>
                <a:cs typeface="한컴산뜻돋움"/>
              </a:rPr>
              <a:t>submit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16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120" dirty="0">
                <a:solidFill>
                  <a:srgbClr val="001F5F"/>
                </a:solidFill>
                <a:latin typeface="한컴산뜻돋움"/>
                <a:cs typeface="한컴산뜻돋움"/>
              </a:rPr>
              <a:t>value="</a:t>
            </a:r>
            <a:r>
              <a:rPr sz="1600" spc="120" dirty="0">
                <a:solidFill>
                  <a:srgbClr val="001F5F"/>
                </a:solidFill>
                <a:latin typeface="휴먼아미체"/>
                <a:cs typeface="휴먼아미체"/>
              </a:rPr>
              <a:t>로그인</a:t>
            </a:r>
            <a:r>
              <a:rPr sz="1600" spc="120" dirty="0">
                <a:solidFill>
                  <a:srgbClr val="001F5F"/>
                </a:solidFill>
                <a:latin typeface="한컴산뜻돋움"/>
                <a:cs typeface="한컴산뜻돋움"/>
              </a:rPr>
              <a:t>"&gt;&lt;/td&gt;&lt;td&gt;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16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001F5F"/>
                </a:solidFill>
                <a:latin typeface="한컴산뜻돋움"/>
                <a:cs typeface="한컴산뜻돋움"/>
              </a:rPr>
              <a:t>type=</a:t>
            </a:r>
            <a:r>
              <a:rPr sz="16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reset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16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175" dirty="0">
                <a:solidFill>
                  <a:srgbClr val="001F5F"/>
                </a:solidFill>
                <a:latin typeface="한컴산뜻돋움"/>
                <a:cs typeface="한컴산뜻돋움"/>
              </a:rPr>
              <a:t>value="</a:t>
            </a:r>
            <a:r>
              <a:rPr sz="1600" spc="175" dirty="0">
                <a:solidFill>
                  <a:srgbClr val="001F5F"/>
                </a:solidFill>
                <a:latin typeface="휴먼아미체"/>
                <a:cs typeface="휴먼아미체"/>
              </a:rPr>
              <a:t>다시쓰기</a:t>
            </a:r>
            <a:r>
              <a:rPr sz="1600" spc="175" dirty="0">
                <a:solidFill>
                  <a:srgbClr val="001F5F"/>
                </a:solidFill>
                <a:latin typeface="한컴산뜻돋움"/>
                <a:cs typeface="한컴산뜻돋움"/>
              </a:rPr>
              <a:t>"&gt;&lt;/td&gt;</a:t>
            </a:r>
            <a:r>
              <a:rPr sz="16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&lt;/tr&gt;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&lt;/table&gt;</a:t>
            </a:r>
            <a:endParaRPr sz="1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1600" dirty="0">
              <a:latin typeface="한컴산뜻돋움"/>
              <a:cs typeface="한컴산뜻돋움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30541" y="4573396"/>
            <a:ext cx="3469004" cy="1723389"/>
            <a:chOff x="7630541" y="4573396"/>
            <a:chExt cx="3469004" cy="172338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9624" y="4602479"/>
              <a:ext cx="3414388" cy="138807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45146" y="4588001"/>
              <a:ext cx="3439795" cy="1416050"/>
            </a:xfrm>
            <a:custGeom>
              <a:avLst/>
              <a:gdLst/>
              <a:ahLst/>
              <a:cxnLst/>
              <a:rect l="l" t="t" r="r" b="b"/>
              <a:pathLst>
                <a:path w="3439795" h="1416050">
                  <a:moveTo>
                    <a:pt x="0" y="0"/>
                  </a:moveTo>
                  <a:lnTo>
                    <a:pt x="3439667" y="0"/>
                  </a:lnTo>
                  <a:lnTo>
                    <a:pt x="3439667" y="1415796"/>
                  </a:lnTo>
                  <a:lnTo>
                    <a:pt x="0" y="1415796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9624" y="5989319"/>
              <a:ext cx="3322319" cy="30732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2BAF4B-C94F-8443-7F3D-3111C38D70E2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24A4E-D5C9-23CC-362B-113DCBDC3825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482B62-4ED2-4AC0-39D6-AEFF484B13B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6DAC80-236D-2AFF-A747-8E7361EF1CC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E0B70-1E89-C39D-820D-3A1779BCC30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739" y="22838"/>
            <a:ext cx="413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03.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다양한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dirty="0">
                <a:solidFill>
                  <a:srgbClr val="FFFFFF"/>
                </a:solidFill>
                <a:latin typeface="나눔고딕"/>
                <a:cs typeface="나눔고딕"/>
              </a:rPr>
              <a:t>폼</a:t>
            </a:r>
            <a:r>
              <a:rPr sz="2800" b="1" spc="-16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요소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나눔고딕"/>
                <a:cs typeface="나눔고딕"/>
              </a:rPr>
              <a:t>삽입하기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6746" y="1767712"/>
            <a:ext cx="6685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81025" algn="l"/>
              </a:tabLst>
            </a:pPr>
            <a:r>
              <a:rPr sz="4400" b="1" spc="-165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라디오</a:t>
            </a:r>
            <a:r>
              <a:rPr sz="4400" b="1" spc="-54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11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버튼</a:t>
            </a:r>
            <a:r>
              <a:rPr sz="4400" b="1" spc="-52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–</a:t>
            </a:r>
            <a:r>
              <a:rPr sz="4400" b="1" spc="-50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2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type=“radio”</a:t>
            </a:r>
            <a:endParaRPr sz="4400" dirty="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8209" y="2594421"/>
            <a:ext cx="10551160" cy="3598545"/>
          </a:xfrm>
          <a:custGeom>
            <a:avLst/>
            <a:gdLst/>
            <a:ahLst/>
            <a:cxnLst/>
            <a:rect l="l" t="t" r="r" b="b"/>
            <a:pathLst>
              <a:path w="10551160" h="3598545">
                <a:moveTo>
                  <a:pt x="10429684" y="0"/>
                </a:moveTo>
                <a:lnTo>
                  <a:pt x="120967" y="0"/>
                </a:lnTo>
                <a:lnTo>
                  <a:pt x="73884" y="9505"/>
                </a:lnTo>
                <a:lnTo>
                  <a:pt x="35432" y="35428"/>
                </a:lnTo>
                <a:lnTo>
                  <a:pt x="9507" y="73878"/>
                </a:lnTo>
                <a:lnTo>
                  <a:pt x="0" y="120967"/>
                </a:lnTo>
                <a:lnTo>
                  <a:pt x="0" y="3477196"/>
                </a:lnTo>
                <a:lnTo>
                  <a:pt x="9507" y="3524279"/>
                </a:lnTo>
                <a:lnTo>
                  <a:pt x="35433" y="3562730"/>
                </a:lnTo>
                <a:lnTo>
                  <a:pt x="73884" y="3588656"/>
                </a:lnTo>
                <a:lnTo>
                  <a:pt x="120967" y="3598164"/>
                </a:lnTo>
                <a:lnTo>
                  <a:pt x="10429684" y="3598164"/>
                </a:lnTo>
                <a:lnTo>
                  <a:pt x="10476767" y="3588656"/>
                </a:lnTo>
                <a:lnTo>
                  <a:pt x="10515218" y="3562730"/>
                </a:lnTo>
                <a:lnTo>
                  <a:pt x="10541144" y="3524279"/>
                </a:lnTo>
                <a:lnTo>
                  <a:pt x="10550652" y="3477196"/>
                </a:lnTo>
                <a:lnTo>
                  <a:pt x="10550652" y="120967"/>
                </a:lnTo>
                <a:lnTo>
                  <a:pt x="10541144" y="73878"/>
                </a:lnTo>
                <a:lnTo>
                  <a:pt x="10515218" y="35428"/>
                </a:lnTo>
                <a:lnTo>
                  <a:pt x="10476767" y="9505"/>
                </a:lnTo>
                <a:lnTo>
                  <a:pt x="10429684" y="0"/>
                </a:lnTo>
                <a:close/>
              </a:path>
            </a:pathLst>
          </a:custGeom>
          <a:solidFill>
            <a:srgbClr val="FFFFFF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8209" y="2594421"/>
            <a:ext cx="10551160" cy="3598545"/>
          </a:xfrm>
          <a:custGeom>
            <a:avLst/>
            <a:gdLst/>
            <a:ahLst/>
            <a:cxnLst/>
            <a:rect l="l" t="t" r="r" b="b"/>
            <a:pathLst>
              <a:path w="10551160" h="3598545">
                <a:moveTo>
                  <a:pt x="0" y="120967"/>
                </a:moveTo>
                <a:lnTo>
                  <a:pt x="9507" y="73878"/>
                </a:lnTo>
                <a:lnTo>
                  <a:pt x="35432" y="35428"/>
                </a:lnTo>
                <a:lnTo>
                  <a:pt x="73884" y="9505"/>
                </a:lnTo>
                <a:lnTo>
                  <a:pt x="120967" y="0"/>
                </a:lnTo>
                <a:lnTo>
                  <a:pt x="10429684" y="0"/>
                </a:lnTo>
                <a:lnTo>
                  <a:pt x="10476767" y="9505"/>
                </a:lnTo>
                <a:lnTo>
                  <a:pt x="10515218" y="35428"/>
                </a:lnTo>
                <a:lnTo>
                  <a:pt x="10541144" y="73878"/>
                </a:lnTo>
                <a:lnTo>
                  <a:pt x="10550652" y="120967"/>
                </a:lnTo>
                <a:lnTo>
                  <a:pt x="10550652" y="3477196"/>
                </a:lnTo>
                <a:lnTo>
                  <a:pt x="10541144" y="3524279"/>
                </a:lnTo>
                <a:lnTo>
                  <a:pt x="10515218" y="3562730"/>
                </a:lnTo>
                <a:lnTo>
                  <a:pt x="10476767" y="3588656"/>
                </a:lnTo>
                <a:lnTo>
                  <a:pt x="10429684" y="3598164"/>
                </a:lnTo>
                <a:lnTo>
                  <a:pt x="120967" y="3598164"/>
                </a:lnTo>
                <a:lnTo>
                  <a:pt x="73884" y="3588656"/>
                </a:lnTo>
                <a:lnTo>
                  <a:pt x="35433" y="3562730"/>
                </a:lnTo>
                <a:lnTo>
                  <a:pt x="9507" y="3524279"/>
                </a:lnTo>
                <a:lnTo>
                  <a:pt x="0" y="3477196"/>
                </a:lnTo>
                <a:lnTo>
                  <a:pt x="0" y="120967"/>
                </a:lnTo>
                <a:close/>
              </a:path>
            </a:pathLst>
          </a:custGeom>
          <a:ln w="1219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67387" y="2701536"/>
            <a:ext cx="9737725" cy="3272154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12700" marR="86360" indent="-635">
              <a:lnSpc>
                <a:spcPct val="90400"/>
              </a:lnSpc>
              <a:spcBef>
                <a:spcPts val="515"/>
              </a:spcBef>
            </a:pPr>
            <a:r>
              <a:rPr sz="2800" spc="960" dirty="0">
                <a:latin typeface="휴먼아미체"/>
                <a:cs typeface="휴먼아미체"/>
              </a:rPr>
              <a:t>라디오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105" dirty="0">
                <a:latin typeface="휴먼아미체"/>
                <a:cs typeface="휴먼아미체"/>
              </a:rPr>
              <a:t>버튼은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여러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항목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중</a:t>
            </a:r>
            <a:r>
              <a:rPr sz="3600" b="1" spc="-18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한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가지만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240" dirty="0">
                <a:latin typeface="나눔고딕 ExtraBold"/>
                <a:cs typeface="나눔고딕 ExtraBold"/>
              </a:rPr>
              <a:t>선택</a:t>
            </a:r>
            <a:r>
              <a:rPr sz="2800" spc="240" dirty="0">
                <a:latin typeface="휴먼아미체"/>
                <a:cs typeface="휴먼아미체"/>
              </a:rPr>
              <a:t>하게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할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030" dirty="0">
                <a:latin typeface="휴먼아미체"/>
                <a:cs typeface="휴먼아미체"/>
              </a:rPr>
              <a:t>경우 </a:t>
            </a:r>
            <a:r>
              <a:rPr sz="2800" spc="695" dirty="0">
                <a:latin typeface="휴먼아미체"/>
                <a:cs typeface="휴먼아미체"/>
              </a:rPr>
              <a:t>사용한다</a:t>
            </a:r>
            <a:r>
              <a:rPr sz="2800" spc="695" dirty="0">
                <a:latin typeface="한컴산뜻돋움"/>
                <a:cs typeface="한컴산뜻돋움"/>
              </a:rPr>
              <a:t>.</a:t>
            </a:r>
            <a:r>
              <a:rPr sz="2800" spc="-95" dirty="0">
                <a:latin typeface="한컴산뜻돋움"/>
                <a:cs typeface="한컴산뜻돋움"/>
              </a:rPr>
              <a:t> </a:t>
            </a:r>
            <a:r>
              <a:rPr sz="2800" spc="900" dirty="0">
                <a:latin typeface="휴먼아미체"/>
                <a:cs typeface="휴먼아미체"/>
              </a:rPr>
              <a:t>예를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들어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760" dirty="0">
                <a:latin typeface="휴먼아미체"/>
                <a:cs typeface="휴먼아미체"/>
              </a:rPr>
              <a:t>객관식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시험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답안을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75" dirty="0">
                <a:latin typeface="휴먼아미체"/>
                <a:cs typeface="휴먼아미체"/>
              </a:rPr>
              <a:t>만들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경우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답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75" dirty="0">
                <a:latin typeface="휴먼아미체"/>
                <a:cs typeface="휴먼아미체"/>
              </a:rPr>
              <a:t>항목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660" dirty="0">
                <a:latin typeface="휴먼아미체"/>
                <a:cs typeface="휴먼아미체"/>
              </a:rPr>
              <a:t>앞에 </a:t>
            </a:r>
            <a:r>
              <a:rPr sz="2800" spc="960" dirty="0">
                <a:latin typeface="휴먼아미체"/>
                <a:cs typeface="휴먼아미체"/>
              </a:rPr>
              <a:t>라디오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105" dirty="0">
                <a:latin typeface="휴먼아미체"/>
                <a:cs typeface="휴먼아미체"/>
              </a:rPr>
              <a:t>버튼을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사용하면</a:t>
            </a:r>
            <a:r>
              <a:rPr sz="2800" spc="-490" dirty="0">
                <a:latin typeface="휴먼아미체"/>
                <a:cs typeface="휴먼아미체"/>
              </a:rPr>
              <a:t> </a:t>
            </a:r>
            <a:r>
              <a:rPr sz="2800" spc="555" dirty="0">
                <a:latin typeface="휴먼아미체"/>
                <a:cs typeface="휴먼아미체"/>
              </a:rPr>
              <a:t>된다</a:t>
            </a:r>
            <a:r>
              <a:rPr sz="2800" spc="555" dirty="0">
                <a:latin typeface="한컴산뜻돋움"/>
                <a:cs typeface="한컴산뜻돋움"/>
              </a:rPr>
              <a:t>.</a:t>
            </a:r>
            <a:r>
              <a:rPr sz="2800" spc="-105" dirty="0">
                <a:latin typeface="한컴산뜻돋움"/>
                <a:cs typeface="한컴산뜻돋움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라디오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125" dirty="0">
                <a:latin typeface="휴먼아미체"/>
                <a:cs typeface="휴먼아미체"/>
              </a:rPr>
              <a:t>버튼들은</a:t>
            </a:r>
            <a:r>
              <a:rPr sz="2800" spc="-495" dirty="0">
                <a:latin typeface="휴먼아미체"/>
                <a:cs typeface="휴먼아미체"/>
              </a:rPr>
              <a:t> </a:t>
            </a:r>
            <a:r>
              <a:rPr sz="2800" spc="900" dirty="0">
                <a:latin typeface="휴먼아미체"/>
                <a:cs typeface="휴먼아미체"/>
              </a:rPr>
              <a:t>선택을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840" dirty="0">
                <a:latin typeface="휴먼아미체"/>
                <a:cs typeface="휴먼아미체"/>
              </a:rPr>
              <a:t>위한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035" dirty="0">
                <a:latin typeface="휴먼아미체"/>
                <a:cs typeface="휴먼아미체"/>
              </a:rPr>
              <a:t>것이므로 </a:t>
            </a:r>
            <a:r>
              <a:rPr sz="2800" spc="290" dirty="0">
                <a:latin typeface="한컴산뜻돋움"/>
                <a:cs typeface="한컴산뜻돋움"/>
              </a:rPr>
              <a:t>2</a:t>
            </a:r>
            <a:r>
              <a:rPr sz="2800" spc="290" dirty="0">
                <a:latin typeface="휴먼아미체"/>
                <a:cs typeface="휴먼아미체"/>
              </a:rPr>
              <a:t>개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860" dirty="0">
                <a:latin typeface="휴먼아미체"/>
                <a:cs typeface="휴먼아미체"/>
              </a:rPr>
              <a:t>이상이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10" dirty="0">
                <a:latin typeface="휴먼아미체"/>
                <a:cs typeface="휴먼아미체"/>
              </a:rPr>
              <a:t>하나의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그룹으로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묶여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60" dirty="0">
                <a:latin typeface="휴먼아미체"/>
                <a:cs typeface="휴먼아미체"/>
              </a:rPr>
              <a:t>있어야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555" dirty="0">
                <a:latin typeface="휴먼아미체"/>
                <a:cs typeface="휴먼아미체"/>
              </a:rPr>
              <a:t>하며</a:t>
            </a:r>
            <a:r>
              <a:rPr sz="2800" spc="555" dirty="0">
                <a:latin typeface="한컴산뜻돋움"/>
                <a:cs typeface="한컴산뜻돋움"/>
              </a:rPr>
              <a:t>,</a:t>
            </a:r>
            <a:r>
              <a:rPr sz="2800" spc="-90" dirty="0">
                <a:latin typeface="한컴산뜻돋움"/>
                <a:cs typeface="한컴산뜻돋움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그룹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760" dirty="0">
                <a:latin typeface="휴먼아미체"/>
                <a:cs typeface="휴먼아미체"/>
              </a:rPr>
              <a:t>내의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각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935" dirty="0">
                <a:latin typeface="휴먼아미체"/>
                <a:cs typeface="휴먼아미체"/>
              </a:rPr>
              <a:t>라디오 </a:t>
            </a:r>
            <a:r>
              <a:rPr sz="2800" spc="1125" dirty="0">
                <a:latin typeface="휴먼아미체"/>
                <a:cs typeface="휴먼아미체"/>
              </a:rPr>
              <a:t>버튼들은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005" dirty="0">
                <a:latin typeface="휴먼아미체"/>
                <a:cs typeface="휴먼아미체"/>
              </a:rPr>
              <a:t>이름이</a:t>
            </a:r>
            <a:r>
              <a:rPr sz="2800" spc="-500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같아야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500" dirty="0">
                <a:latin typeface="휴먼아미체"/>
                <a:cs typeface="휴먼아미체"/>
              </a:rPr>
              <a:t>한다</a:t>
            </a:r>
            <a:r>
              <a:rPr sz="2800" spc="500" dirty="0">
                <a:latin typeface="한컴산뜻돋움"/>
                <a:cs typeface="한컴산뜻돋움"/>
              </a:rPr>
              <a:t>.</a:t>
            </a:r>
            <a:r>
              <a:rPr sz="2800" spc="-140" dirty="0">
                <a:latin typeface="한컴산뜻돋움"/>
                <a:cs typeface="한컴산뜻돋움"/>
              </a:rPr>
              <a:t> </a:t>
            </a:r>
            <a:r>
              <a:rPr sz="2800" spc="1105" dirty="0">
                <a:latin typeface="휴먼아미체"/>
                <a:cs typeface="휴먼아미체"/>
              </a:rPr>
              <a:t>그리고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value</a:t>
            </a:r>
            <a:r>
              <a:rPr sz="2800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spc="1105" dirty="0">
                <a:solidFill>
                  <a:srgbClr val="00AFEF"/>
                </a:solidFill>
                <a:latin typeface="휴먼아미체"/>
                <a:cs typeface="휴먼아미체"/>
              </a:rPr>
              <a:t>속성을</a:t>
            </a:r>
            <a:r>
              <a:rPr sz="2800" spc="-50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1205" dirty="0">
                <a:solidFill>
                  <a:srgbClr val="00AFEF"/>
                </a:solidFill>
                <a:latin typeface="휴먼아미체"/>
                <a:cs typeface="휴먼아미체"/>
              </a:rPr>
              <a:t>꼭</a:t>
            </a:r>
            <a:r>
              <a:rPr sz="2800" spc="-52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930" dirty="0">
                <a:solidFill>
                  <a:srgbClr val="00AFEF"/>
                </a:solidFill>
                <a:latin typeface="휴먼아미체"/>
                <a:cs typeface="휴먼아미체"/>
              </a:rPr>
              <a:t>넣어주어야 </a:t>
            </a:r>
            <a:r>
              <a:rPr sz="2800" spc="630" dirty="0">
                <a:latin typeface="휴먼아미체"/>
                <a:cs typeface="휴먼아미체"/>
              </a:rPr>
              <a:t>하는데</a:t>
            </a:r>
            <a:r>
              <a:rPr sz="2800" spc="630" dirty="0">
                <a:latin typeface="한컴산뜻돋움"/>
                <a:cs typeface="한컴산뜻돋움"/>
              </a:rPr>
              <a:t>,</a:t>
            </a:r>
            <a:r>
              <a:rPr sz="2800" spc="-95" dirty="0">
                <a:latin typeface="한컴산뜻돋움"/>
                <a:cs typeface="한컴산뜻돋움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그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105" dirty="0">
                <a:latin typeface="휴먼아미체"/>
                <a:cs typeface="휴먼아미체"/>
              </a:rPr>
              <a:t>이유는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869" dirty="0">
                <a:latin typeface="휴먼아미체"/>
                <a:cs typeface="휴먼아미체"/>
              </a:rPr>
              <a:t>사용자가</a:t>
            </a:r>
            <a:r>
              <a:rPr sz="2800" spc="-490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항목을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825" dirty="0">
                <a:latin typeface="휴먼아미체"/>
                <a:cs typeface="휴먼아미체"/>
              </a:rPr>
              <a:t>선택했을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600" dirty="0">
                <a:latin typeface="휴먼아미체"/>
                <a:cs typeface="휴먼아미체"/>
              </a:rPr>
              <a:t>때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그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라디오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80" dirty="0">
                <a:latin typeface="휴먼아미체"/>
                <a:cs typeface="휴먼아미체"/>
              </a:rPr>
              <a:t>버튼이 </a:t>
            </a:r>
            <a:r>
              <a:rPr sz="2800" spc="960" dirty="0">
                <a:latin typeface="휴먼아미체"/>
                <a:cs typeface="휴먼아미체"/>
              </a:rPr>
              <a:t>가지고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있는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220" dirty="0">
                <a:latin typeface="한컴산뜻돋움"/>
                <a:cs typeface="한컴산뜻돋움"/>
              </a:rPr>
              <a:t>value</a:t>
            </a:r>
            <a:r>
              <a:rPr sz="2800" spc="220" dirty="0">
                <a:latin typeface="휴먼아미체"/>
                <a:cs typeface="휴먼아미체"/>
              </a:rPr>
              <a:t>값이</a:t>
            </a:r>
            <a:r>
              <a:rPr sz="2800" spc="-480" dirty="0">
                <a:latin typeface="휴먼아미체"/>
                <a:cs typeface="휴먼아미체"/>
              </a:rPr>
              <a:t> </a:t>
            </a:r>
            <a:r>
              <a:rPr sz="2800" spc="1005" dirty="0">
                <a:latin typeface="휴먼아미체"/>
                <a:cs typeface="휴먼아미체"/>
              </a:rPr>
              <a:t>서버로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넘겨지기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695" dirty="0">
                <a:latin typeface="휴먼아미체"/>
                <a:cs typeface="휴먼아미체"/>
              </a:rPr>
              <a:t>때문이다</a:t>
            </a:r>
            <a:r>
              <a:rPr sz="2800" spc="695" dirty="0">
                <a:latin typeface="한컴산뜻돋움"/>
                <a:cs typeface="한컴산뜻돋움"/>
              </a:rPr>
              <a:t>.</a:t>
            </a:r>
            <a:r>
              <a:rPr sz="2800" spc="-90" dirty="0">
                <a:latin typeface="한컴산뜻돋움"/>
                <a:cs typeface="한컴산뜻돋움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여러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75" dirty="0">
                <a:latin typeface="휴먼아미체"/>
                <a:cs typeface="휴먼아미체"/>
              </a:rPr>
              <a:t>항목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155" dirty="0">
                <a:latin typeface="휴먼아미체"/>
                <a:cs typeface="휴먼아미체"/>
              </a:rPr>
              <a:t>중</a:t>
            </a:r>
            <a:endParaRPr sz="2800">
              <a:latin typeface="휴먼아미체"/>
              <a:cs typeface="휴먼아미체"/>
            </a:endParaRPr>
          </a:p>
          <a:p>
            <a:pPr marL="15875">
              <a:lnSpc>
                <a:spcPts val="3025"/>
              </a:lnSpc>
            </a:pPr>
            <a:r>
              <a:rPr sz="2800" spc="755" dirty="0">
                <a:latin typeface="휴먼아미체"/>
                <a:cs typeface="휴먼아미체"/>
              </a:rPr>
              <a:t>한</a:t>
            </a:r>
            <a:r>
              <a:rPr sz="2800" spc="-525" dirty="0">
                <a:latin typeface="휴먼아미체"/>
                <a:cs typeface="휴먼아미체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가지를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기본값으로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900" dirty="0">
                <a:latin typeface="휴먼아미체"/>
                <a:cs typeface="휴먼아미체"/>
              </a:rPr>
              <a:t>표시해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놓고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860" dirty="0">
                <a:latin typeface="휴먼아미체"/>
                <a:cs typeface="휴먼아미체"/>
              </a:rPr>
              <a:t>싶다면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checked</a:t>
            </a:r>
            <a:r>
              <a:rPr sz="2800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spc="1105" dirty="0">
                <a:solidFill>
                  <a:srgbClr val="00AFEF"/>
                </a:solidFill>
                <a:latin typeface="휴먼아미체"/>
                <a:cs typeface="휴먼아미체"/>
              </a:rPr>
              <a:t>속성</a:t>
            </a:r>
            <a:r>
              <a:rPr sz="2800" spc="1105" dirty="0">
                <a:latin typeface="휴먼아미체"/>
                <a:cs typeface="휴먼아미체"/>
              </a:rPr>
              <a:t>을</a:t>
            </a:r>
            <a:r>
              <a:rPr sz="2800" spc="-495" dirty="0">
                <a:latin typeface="휴먼아미체"/>
                <a:cs typeface="휴먼아미체"/>
              </a:rPr>
              <a:t> </a:t>
            </a:r>
            <a:r>
              <a:rPr sz="2800" spc="715" dirty="0">
                <a:latin typeface="휴먼아미체"/>
                <a:cs typeface="휴먼아미체"/>
              </a:rPr>
              <a:t>이용한다</a:t>
            </a:r>
            <a:r>
              <a:rPr sz="2800" spc="715" dirty="0"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0124" y="6542531"/>
            <a:ext cx="3663950" cy="218440"/>
          </a:xfrm>
          <a:custGeom>
            <a:avLst/>
            <a:gdLst/>
            <a:ahLst/>
            <a:cxnLst/>
            <a:rect l="l" t="t" r="r" b="b"/>
            <a:pathLst>
              <a:path w="3663950" h="218440">
                <a:moveTo>
                  <a:pt x="3554729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6"/>
                </a:lnTo>
                <a:lnTo>
                  <a:pt x="8562" y="151382"/>
                </a:lnTo>
                <a:lnTo>
                  <a:pt x="31913" y="186018"/>
                </a:lnTo>
                <a:lnTo>
                  <a:pt x="66549" y="209369"/>
                </a:lnTo>
                <a:lnTo>
                  <a:pt x="108966" y="217932"/>
                </a:lnTo>
                <a:lnTo>
                  <a:pt x="3554729" y="217932"/>
                </a:lnTo>
                <a:lnTo>
                  <a:pt x="3597146" y="209369"/>
                </a:lnTo>
                <a:lnTo>
                  <a:pt x="3631782" y="186018"/>
                </a:lnTo>
                <a:lnTo>
                  <a:pt x="3655133" y="151382"/>
                </a:lnTo>
                <a:lnTo>
                  <a:pt x="3663696" y="108966"/>
                </a:lnTo>
                <a:lnTo>
                  <a:pt x="3655133" y="66549"/>
                </a:lnTo>
                <a:lnTo>
                  <a:pt x="3631782" y="31913"/>
                </a:lnTo>
                <a:lnTo>
                  <a:pt x="3597146" y="8562"/>
                </a:lnTo>
                <a:lnTo>
                  <a:pt x="3554729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B8E26-804A-F5A7-C384-08548B61A501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99794B-CBF4-089D-80CA-97D46FB249E3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099874" y="1837815"/>
            <a:ext cx="67113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93725" algn="l"/>
              </a:tabLst>
            </a:pPr>
            <a:r>
              <a:rPr sz="4400" b="1" spc="-165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라디오</a:t>
            </a:r>
            <a:r>
              <a:rPr sz="4400" b="1" spc="-54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11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버튼</a:t>
            </a:r>
            <a:r>
              <a:rPr sz="4400" b="1" spc="-52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–</a:t>
            </a:r>
            <a:r>
              <a:rPr sz="4400" b="1" spc="-50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2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type=“radio”</a:t>
            </a:r>
            <a:endParaRPr sz="4400" dirty="0">
              <a:latin typeface="나눔고딕 ExtraBold"/>
              <a:cs typeface="나눔고딕 Extra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5704332"/>
            <a:ext cx="9575291" cy="3595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908" y="2886455"/>
            <a:ext cx="966215" cy="6979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79107" y="2886455"/>
            <a:ext cx="966215" cy="697991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47965" y="2848861"/>
          <a:ext cx="10057765" cy="2847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116839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0"/>
                        </a:spcBef>
                      </a:pPr>
                      <a:r>
                        <a:rPr sz="2800" b="1" spc="-20" dirty="0">
                          <a:latin typeface="한컴산뜻돋움"/>
                          <a:cs typeface="한컴산뜻돋움"/>
                        </a:rPr>
                        <a:t>name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2908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300" spc="670" dirty="0">
                          <a:latin typeface="휴먼아미체"/>
                          <a:cs typeface="휴먼아미체"/>
                        </a:rPr>
                        <a:t>하나의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985" dirty="0">
                          <a:latin typeface="휴먼아미체"/>
                          <a:cs typeface="휴먼아미체"/>
                        </a:rPr>
                        <a:t>그룹을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915" dirty="0">
                          <a:latin typeface="휴먼아미체"/>
                          <a:cs typeface="휴먼아미체"/>
                        </a:rPr>
                        <a:t>이루는</a:t>
                      </a:r>
                      <a:r>
                        <a:rPr sz="23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785" dirty="0">
                          <a:latin typeface="휴먼아미체"/>
                          <a:cs typeface="휴먼아미체"/>
                        </a:rPr>
                        <a:t>라디오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30" dirty="0">
                          <a:latin typeface="휴먼아미체"/>
                          <a:cs typeface="휴먼아미체"/>
                        </a:rPr>
                        <a:t>버튼의</a:t>
                      </a:r>
                      <a:r>
                        <a:rPr sz="23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35" dirty="0">
                          <a:latin typeface="휴먼아미체"/>
                          <a:cs typeface="휴먼아미체"/>
                        </a:rPr>
                        <a:t>이름</a:t>
                      </a:r>
                      <a:endParaRPr sz="2300">
                        <a:latin typeface="휴먼아미체"/>
                        <a:cs typeface="휴먼아미체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0"/>
                        </a:spcBef>
                      </a:pPr>
                      <a:r>
                        <a:rPr sz="2800" b="1" spc="-10" dirty="0">
                          <a:latin typeface="한컴산뜻돋움"/>
                          <a:cs typeface="한컴산뜻돋움"/>
                        </a:rPr>
                        <a:t>value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2908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300" spc="985" dirty="0">
                          <a:latin typeface="휴먼아미체"/>
                          <a:cs typeface="휴먼아미체"/>
                        </a:rPr>
                        <a:t>폼을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715" dirty="0">
                          <a:latin typeface="휴먼아미체"/>
                          <a:cs typeface="휴먼아미체"/>
                        </a:rPr>
                        <a:t>처리할</a:t>
                      </a:r>
                      <a:r>
                        <a:rPr sz="23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565" dirty="0">
                          <a:latin typeface="휴먼아미체"/>
                          <a:cs typeface="휴먼아미체"/>
                        </a:rPr>
                        <a:t>프로그램</a:t>
                      </a:r>
                      <a:r>
                        <a:rPr sz="2300" spc="565" dirty="0">
                          <a:latin typeface="한컴산뜻돋움"/>
                          <a:cs typeface="한컴산뜻돋움"/>
                        </a:rPr>
                        <a:t>(</a:t>
                      </a:r>
                      <a:r>
                        <a:rPr sz="2300" spc="565" dirty="0">
                          <a:latin typeface="휴먼아미체"/>
                          <a:cs typeface="휴먼아미체"/>
                        </a:rPr>
                        <a:t>예</a:t>
                      </a:r>
                      <a:r>
                        <a:rPr sz="2300" spc="565" dirty="0">
                          <a:latin typeface="한컴산뜻돋움"/>
                          <a:cs typeface="한컴산뜻돋움"/>
                        </a:rPr>
                        <a:t>,</a:t>
                      </a:r>
                      <a:r>
                        <a:rPr sz="2300" spc="-11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300" spc="315" dirty="0">
                          <a:latin typeface="한컴산뜻돋움"/>
                          <a:cs typeface="한컴산뜻돋움"/>
                        </a:rPr>
                        <a:t>CGI)</a:t>
                      </a:r>
                      <a:r>
                        <a:rPr sz="2300" spc="315" dirty="0">
                          <a:latin typeface="휴먼아미체"/>
                          <a:cs typeface="휴먼아미체"/>
                        </a:rPr>
                        <a:t>으로</a:t>
                      </a:r>
                      <a:r>
                        <a:rPr sz="2300" spc="-43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30" dirty="0">
                          <a:latin typeface="휴먼아미체"/>
                          <a:cs typeface="휴먼아미체"/>
                        </a:rPr>
                        <a:t>넘겨줄</a:t>
                      </a:r>
                      <a:r>
                        <a:rPr sz="23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785" dirty="0">
                          <a:latin typeface="휴먼아미체"/>
                          <a:cs typeface="휴먼아미체"/>
                        </a:rPr>
                        <a:t>라디오</a:t>
                      </a:r>
                      <a:r>
                        <a:rPr sz="23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65" dirty="0">
                          <a:latin typeface="휴먼아미체"/>
                          <a:cs typeface="휴먼아미체"/>
                        </a:rPr>
                        <a:t>버튼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785" dirty="0">
                          <a:latin typeface="휴먼아미체"/>
                          <a:cs typeface="휴먼아미체"/>
                        </a:rPr>
                        <a:t>항목의</a:t>
                      </a:r>
                      <a:r>
                        <a:rPr sz="23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585" dirty="0">
                          <a:latin typeface="휴먼아미체"/>
                          <a:cs typeface="휴먼아미체"/>
                        </a:rPr>
                        <a:t>값</a:t>
                      </a:r>
                      <a:endParaRPr sz="2300">
                        <a:latin typeface="휴먼아미체"/>
                        <a:cs typeface="휴먼아미체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>
            <a:extLst>
              <a:ext uri="{FF2B5EF4-FFF2-40B4-BE49-F238E27FC236}">
                <a16:creationId xmlns:a16="http://schemas.microsoft.com/office/drawing/2014/main" id="{77C7797F-EEA0-1BDD-FAA7-5DA66D15756E}"/>
              </a:ext>
            </a:extLst>
          </p:cNvPr>
          <p:cNvSpPr txBox="1"/>
          <p:nvPr/>
        </p:nvSpPr>
        <p:spPr>
          <a:xfrm>
            <a:off x="78739" y="22838"/>
            <a:ext cx="413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03.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다양한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dirty="0">
                <a:solidFill>
                  <a:srgbClr val="FFFFFF"/>
                </a:solidFill>
                <a:latin typeface="나눔고딕"/>
                <a:cs typeface="나눔고딕"/>
              </a:rPr>
              <a:t>폼</a:t>
            </a:r>
            <a:r>
              <a:rPr sz="2800" b="1" spc="-16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요소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나눔고딕"/>
                <a:cs typeface="나눔고딕"/>
              </a:rPr>
              <a:t>삽입하기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3C7F7-0709-0532-A0FE-5AA185B338CD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3906A-E34D-416B-2876-691955592E47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70FA1C2-D8FD-F3C3-4620-4AD0B4A988D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49EEE9-C4F1-9142-06C8-35E1064D5AC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FE882-1FA7-F7B8-9FA1-EC1430B216E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3" y="9144"/>
            <a:ext cx="12057887" cy="68488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5673" y="1648961"/>
            <a:ext cx="10629265" cy="1780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>
              <a:lnSpc>
                <a:spcPct val="99400"/>
              </a:lnSpc>
            </a:pPr>
            <a:r>
              <a:rPr sz="2400" spc="675" dirty="0" err="1">
                <a:latin typeface="휴먼아미체"/>
                <a:cs typeface="휴먼아미체"/>
              </a:rPr>
              <a:t>네이버나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다음</a:t>
            </a:r>
            <a:r>
              <a:rPr sz="2400" spc="56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구글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포털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사이트에서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원하는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검색어를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넣고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320" dirty="0">
                <a:latin typeface="한컴산뜻돋움"/>
                <a:cs typeface="한컴산뜻돋움"/>
              </a:rPr>
              <a:t>'</a:t>
            </a:r>
            <a:r>
              <a:rPr sz="2400" spc="320" dirty="0">
                <a:latin typeface="휴먼아미체"/>
                <a:cs typeface="휴먼아미체"/>
              </a:rPr>
              <a:t>검색</a:t>
            </a:r>
            <a:r>
              <a:rPr sz="2400" spc="320" dirty="0">
                <a:latin typeface="한컴산뜻돋움"/>
                <a:cs typeface="한컴산뜻돋움"/>
              </a:rPr>
              <a:t>'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버튼만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15" dirty="0">
                <a:latin typeface="휴먼아미체"/>
                <a:cs typeface="휴먼아미체"/>
              </a:rPr>
              <a:t>누르면 </a:t>
            </a:r>
            <a:r>
              <a:rPr sz="2400" spc="819" dirty="0">
                <a:latin typeface="휴먼아미체"/>
                <a:cs typeface="휴먼아미체"/>
              </a:rPr>
              <a:t>원하는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정보를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손쉽게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찾게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75" dirty="0">
                <a:latin typeface="휴먼아미체"/>
                <a:cs typeface="휴먼아미체"/>
              </a:rPr>
              <a:t>되는데</a:t>
            </a:r>
            <a:r>
              <a:rPr sz="2400" spc="57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이러한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3200" spc="1045" dirty="0">
                <a:latin typeface="휴먼아미체"/>
                <a:cs typeface="휴먼아미체"/>
              </a:rPr>
              <a:t>검색도</a:t>
            </a:r>
            <a:r>
              <a:rPr sz="3200" spc="-610" dirty="0">
                <a:latin typeface="휴먼아미체"/>
                <a:cs typeface="휴먼아미체"/>
              </a:rPr>
              <a:t> </a:t>
            </a:r>
            <a:r>
              <a:rPr sz="3200" spc="1095" dirty="0">
                <a:latin typeface="휴먼아미체"/>
                <a:cs typeface="휴먼아미체"/>
              </a:rPr>
              <a:t>양식을</a:t>
            </a:r>
            <a:r>
              <a:rPr sz="3200" spc="-610" dirty="0">
                <a:latin typeface="휴먼아미체"/>
                <a:cs typeface="휴먼아미체"/>
              </a:rPr>
              <a:t> </a:t>
            </a:r>
            <a:r>
              <a:rPr sz="3200" spc="960" dirty="0">
                <a:latin typeface="휴먼아미체"/>
                <a:cs typeface="휴먼아미체"/>
              </a:rPr>
              <a:t>이용</a:t>
            </a:r>
            <a:r>
              <a:rPr sz="2400" spc="960" dirty="0">
                <a:latin typeface="휴먼아미체"/>
                <a:cs typeface="휴먼아미체"/>
              </a:rPr>
              <a:t>하여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만들게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 </a:t>
            </a:r>
            <a:r>
              <a:rPr sz="2400" spc="715" dirty="0">
                <a:latin typeface="휴먼아미체"/>
                <a:cs typeface="휴먼아미체"/>
              </a:rPr>
              <a:t>다시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말해서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3000" b="1" spc="-17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사이트</a:t>
            </a:r>
            <a:r>
              <a:rPr sz="3000" b="1" spc="-15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 </a:t>
            </a:r>
            <a:r>
              <a:rPr sz="3000" b="1" spc="-17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방문자가</a:t>
            </a:r>
            <a:r>
              <a:rPr sz="3000" b="1" spc="-15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 </a:t>
            </a:r>
            <a:r>
              <a:rPr sz="3000" b="1" spc="-17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어떤</a:t>
            </a:r>
            <a:r>
              <a:rPr sz="3000" b="1" spc="-15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 </a:t>
            </a:r>
            <a:r>
              <a:rPr sz="3000" b="1" spc="-17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내용을</a:t>
            </a:r>
            <a:r>
              <a:rPr sz="3000" b="1" spc="-15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 </a:t>
            </a:r>
            <a:r>
              <a:rPr sz="3000" b="1" spc="-17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입력하여</a:t>
            </a:r>
            <a:r>
              <a:rPr sz="3000" b="1" spc="-15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 </a:t>
            </a:r>
            <a:r>
              <a:rPr sz="3000" b="1" spc="-17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사이트</a:t>
            </a:r>
            <a:r>
              <a:rPr sz="3000" b="1" spc="-15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 </a:t>
            </a:r>
            <a:r>
              <a:rPr sz="3000" b="1" spc="-1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관리자에게 </a:t>
            </a:r>
            <a:r>
              <a:rPr sz="3000" b="1" spc="40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전송</a:t>
            </a:r>
            <a:r>
              <a:rPr sz="2400" spc="400" dirty="0">
                <a:latin typeface="휴먼아미체"/>
                <a:cs typeface="휴먼아미체"/>
              </a:rPr>
              <a:t>하고자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모든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것이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양식이라고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보면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82451" y="4800127"/>
            <a:ext cx="5288789" cy="2015237"/>
            <a:chOff x="6825995" y="4811267"/>
            <a:chExt cx="5288789" cy="2015237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5556" y="5231891"/>
              <a:ext cx="2075687" cy="8031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968" y="5888735"/>
              <a:ext cx="1763266" cy="6675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5995" y="4811267"/>
              <a:ext cx="1266443" cy="6568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91244" y="6608064"/>
              <a:ext cx="2923540" cy="218440"/>
            </a:xfrm>
            <a:custGeom>
              <a:avLst/>
              <a:gdLst/>
              <a:ahLst/>
              <a:cxnLst/>
              <a:rect l="l" t="t" r="r" b="b"/>
              <a:pathLst>
                <a:path w="2923540" h="218440">
                  <a:moveTo>
                    <a:pt x="2814066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5"/>
                  </a:lnTo>
                  <a:lnTo>
                    <a:pt x="8562" y="151382"/>
                  </a:lnTo>
                  <a:lnTo>
                    <a:pt x="31913" y="186018"/>
                  </a:lnTo>
                  <a:lnTo>
                    <a:pt x="66549" y="209369"/>
                  </a:lnTo>
                  <a:lnTo>
                    <a:pt x="108966" y="217931"/>
                  </a:lnTo>
                  <a:lnTo>
                    <a:pt x="2814066" y="217931"/>
                  </a:lnTo>
                  <a:lnTo>
                    <a:pt x="2856482" y="209369"/>
                  </a:lnTo>
                  <a:lnTo>
                    <a:pt x="2891118" y="186018"/>
                  </a:lnTo>
                  <a:lnTo>
                    <a:pt x="2914469" y="151382"/>
                  </a:lnTo>
                  <a:lnTo>
                    <a:pt x="2923032" y="108965"/>
                  </a:lnTo>
                  <a:lnTo>
                    <a:pt x="2914469" y="66549"/>
                  </a:lnTo>
                  <a:lnTo>
                    <a:pt x="2891118" y="31913"/>
                  </a:lnTo>
                  <a:lnTo>
                    <a:pt x="2856482" y="8562"/>
                  </a:lnTo>
                  <a:lnTo>
                    <a:pt x="2814066" y="0"/>
                  </a:lnTo>
                  <a:close/>
                </a:path>
              </a:pathLst>
            </a:custGeom>
            <a:solidFill>
              <a:srgbClr val="0D0D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41988" y="6610967"/>
            <a:ext cx="23679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FFFFFF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FFFFFF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FFFFFF"/>
                </a:solidFill>
                <a:latin typeface="한컴산뜻돋움"/>
                <a:cs typeface="한컴산뜻돋움"/>
              </a:rPr>
              <a:t>]</a:t>
            </a:r>
            <a:r>
              <a:rPr sz="1050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한컴산뜻돋움"/>
                <a:cs typeface="한컴산뜻돋움"/>
                <a:hlinkClick r:id="rId6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88779" y="6606540"/>
            <a:ext cx="219455" cy="219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96F102-9023-4E26-6855-7254C097BDE7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양식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(Form)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68FA79-BAAA-1B0A-3416-6D6345573FAD}"/>
              </a:ext>
            </a:extLst>
          </p:cNvPr>
          <p:cNvSpPr txBox="1"/>
          <p:nvPr/>
        </p:nvSpPr>
        <p:spPr>
          <a:xfrm>
            <a:off x="370114" y="10045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양식의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다양한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적용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88976" y="781812"/>
            <a:ext cx="11732260" cy="6076315"/>
            <a:chOff x="188976" y="781812"/>
            <a:chExt cx="11732260" cy="6076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76" y="781812"/>
              <a:ext cx="11731750" cy="60761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3404" y="5100827"/>
              <a:ext cx="270926" cy="10798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8267" y="6344412"/>
              <a:ext cx="4439411" cy="3073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09738" y="1810112"/>
            <a:ext cx="10690225" cy="2772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&lt;form&gt;</a:t>
            </a:r>
            <a:endParaRPr sz="24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2400" spc="33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&lt;p&gt;&lt;b&gt;</a:t>
            </a:r>
            <a:r>
              <a:rPr sz="2400" spc="335" dirty="0">
                <a:solidFill>
                  <a:srgbClr val="585858"/>
                </a:solidFill>
                <a:latin typeface="휴먼아미체"/>
                <a:cs typeface="휴먼아미체"/>
              </a:rPr>
              <a:t>여러분이</a:t>
            </a:r>
            <a:r>
              <a:rPr sz="2400" spc="-4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400" spc="1030" dirty="0">
                <a:solidFill>
                  <a:srgbClr val="585858"/>
                </a:solidFill>
                <a:latin typeface="휴먼아미체"/>
                <a:cs typeface="휴먼아미체"/>
              </a:rPr>
              <a:t>주로</a:t>
            </a:r>
            <a:r>
              <a:rPr sz="2400" spc="-4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400" spc="844" dirty="0">
                <a:solidFill>
                  <a:srgbClr val="585858"/>
                </a:solidFill>
                <a:latin typeface="휴먼아미체"/>
                <a:cs typeface="휴먼아미체"/>
              </a:rPr>
              <a:t>사용하는</a:t>
            </a:r>
            <a:r>
              <a:rPr sz="2400" spc="-4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400" spc="900" dirty="0">
                <a:solidFill>
                  <a:srgbClr val="585858"/>
                </a:solidFill>
                <a:latin typeface="휴먼아미체"/>
                <a:cs typeface="휴먼아미체"/>
              </a:rPr>
              <a:t>브라우저는</a:t>
            </a:r>
            <a:r>
              <a:rPr sz="2400" spc="-4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400" spc="275" dirty="0">
                <a:solidFill>
                  <a:srgbClr val="585858"/>
                </a:solidFill>
                <a:latin typeface="휴먼아미체"/>
                <a:cs typeface="휴먼아미체"/>
              </a:rPr>
              <a:t>무엇입니까</a:t>
            </a:r>
            <a:r>
              <a:rPr sz="2400" spc="275" dirty="0">
                <a:solidFill>
                  <a:srgbClr val="585858"/>
                </a:solidFill>
                <a:latin typeface="한컴산뜻돋움"/>
                <a:cs typeface="한컴산뜻돋움"/>
              </a:rPr>
              <a:t>?</a:t>
            </a:r>
            <a:r>
              <a:rPr sz="2400" spc="275" dirty="0">
                <a:solidFill>
                  <a:srgbClr val="001F5F"/>
                </a:solidFill>
                <a:latin typeface="한컴산뜻돋움"/>
                <a:cs typeface="한컴산뜻돋움"/>
              </a:rPr>
              <a:t>&lt;/b&gt;&lt;/p&gt;</a:t>
            </a:r>
            <a:endParaRPr sz="24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4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type="radio"</a:t>
            </a:r>
            <a:r>
              <a:rPr sz="24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name="browser"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value="ie"</a:t>
            </a:r>
            <a:r>
              <a:rPr sz="2400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180" dirty="0">
                <a:solidFill>
                  <a:srgbClr val="FF0000"/>
                </a:solidFill>
                <a:latin typeface="한컴산뜻돋움"/>
                <a:cs typeface="한컴산뜻돋움"/>
              </a:rPr>
              <a:t>checked</a:t>
            </a:r>
            <a:r>
              <a:rPr sz="2400" spc="18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r>
              <a:rPr sz="2400" spc="180" dirty="0">
                <a:solidFill>
                  <a:srgbClr val="585858"/>
                </a:solidFill>
                <a:latin typeface="휴먼아미체"/>
                <a:cs typeface="휴먼아미체"/>
              </a:rPr>
              <a:t>인터넷</a:t>
            </a:r>
            <a:r>
              <a:rPr sz="2400" spc="-45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400" spc="465" dirty="0">
                <a:solidFill>
                  <a:srgbClr val="585858"/>
                </a:solidFill>
                <a:latin typeface="휴먼아미체"/>
                <a:cs typeface="휴먼아미체"/>
              </a:rPr>
              <a:t>익스플로</a:t>
            </a:r>
            <a:r>
              <a:rPr sz="2400" spc="465" dirty="0">
                <a:solidFill>
                  <a:srgbClr val="001F5F"/>
                </a:solidFill>
                <a:latin typeface="한컴산뜻돋움"/>
                <a:cs typeface="한컴산뜻돋움"/>
              </a:rPr>
              <a:t>&lt;br&gt;</a:t>
            </a:r>
            <a:endParaRPr sz="24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4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type="radio"</a:t>
            </a:r>
            <a:r>
              <a:rPr sz="24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name="browser"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235" dirty="0">
                <a:solidFill>
                  <a:srgbClr val="00AFEF"/>
                </a:solidFill>
                <a:latin typeface="한컴산뜻돋움"/>
                <a:cs typeface="한컴산뜻돋움"/>
              </a:rPr>
              <a:t>value="ns"</a:t>
            </a:r>
            <a:r>
              <a:rPr sz="2400" spc="235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r>
              <a:rPr sz="2400" spc="235" dirty="0">
                <a:solidFill>
                  <a:srgbClr val="585858"/>
                </a:solidFill>
                <a:latin typeface="휴먼아미체"/>
                <a:cs typeface="휴먼아미체"/>
              </a:rPr>
              <a:t>넷스케이프</a:t>
            </a:r>
            <a:r>
              <a:rPr sz="2400" spc="-40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400" spc="355" dirty="0">
                <a:solidFill>
                  <a:srgbClr val="585858"/>
                </a:solidFill>
                <a:latin typeface="휴먼아미체"/>
                <a:cs typeface="휴먼아미체"/>
              </a:rPr>
              <a:t>네비게이터</a:t>
            </a:r>
            <a:r>
              <a:rPr sz="2400" spc="355" dirty="0">
                <a:solidFill>
                  <a:srgbClr val="001F5F"/>
                </a:solidFill>
                <a:latin typeface="한컴산뜻돋움"/>
                <a:cs typeface="한컴산뜻돋움"/>
              </a:rPr>
              <a:t>&lt;br&gt;</a:t>
            </a:r>
            <a:endParaRPr sz="24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4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type="radio"</a:t>
            </a:r>
            <a:r>
              <a:rPr sz="24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name="browser"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105" dirty="0">
                <a:solidFill>
                  <a:srgbClr val="00AFEF"/>
                </a:solidFill>
                <a:latin typeface="한컴산뜻돋움"/>
                <a:cs typeface="한컴산뜻돋움"/>
              </a:rPr>
              <a:t>value="op"</a:t>
            </a:r>
            <a:r>
              <a:rPr sz="2400" spc="105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r>
              <a:rPr sz="2400" spc="105" dirty="0">
                <a:solidFill>
                  <a:srgbClr val="585858"/>
                </a:solidFill>
                <a:latin typeface="휴먼아미체"/>
                <a:cs typeface="휴먼아미체"/>
              </a:rPr>
              <a:t>오페라</a:t>
            </a:r>
            <a:r>
              <a:rPr sz="2400" spc="105" dirty="0">
                <a:solidFill>
                  <a:srgbClr val="001F5F"/>
                </a:solidFill>
                <a:latin typeface="한컴산뜻돋움"/>
                <a:cs typeface="한컴산뜻돋움"/>
              </a:rPr>
              <a:t>&lt;br&gt;</a:t>
            </a:r>
            <a:endParaRPr sz="24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4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type="radio"</a:t>
            </a:r>
            <a:r>
              <a:rPr sz="24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name="browser"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95" dirty="0">
                <a:solidFill>
                  <a:srgbClr val="00AFEF"/>
                </a:solidFill>
                <a:latin typeface="한컴산뜻돋움"/>
                <a:cs typeface="한컴산뜻돋움"/>
              </a:rPr>
              <a:t>value="etc"</a:t>
            </a:r>
            <a:r>
              <a:rPr sz="24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r>
              <a:rPr sz="2400" spc="95" dirty="0">
                <a:solidFill>
                  <a:srgbClr val="585858"/>
                </a:solidFill>
                <a:latin typeface="휴먼아미체"/>
                <a:cs typeface="휴먼아미체"/>
              </a:rPr>
              <a:t>기타</a:t>
            </a:r>
            <a:r>
              <a:rPr sz="2400" spc="-409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400" spc="425" dirty="0">
                <a:solidFill>
                  <a:srgbClr val="585858"/>
                </a:solidFill>
                <a:latin typeface="휴먼아미체"/>
                <a:cs typeface="휴먼아미체"/>
              </a:rPr>
              <a:t>브라우저</a:t>
            </a:r>
            <a:r>
              <a:rPr sz="2400" spc="425" dirty="0">
                <a:solidFill>
                  <a:srgbClr val="001F5F"/>
                </a:solidFill>
                <a:latin typeface="한컴산뜻돋움"/>
                <a:cs typeface="한컴산뜻돋움"/>
              </a:rPr>
              <a:t>&lt;br&gt;</a:t>
            </a:r>
            <a:endParaRPr sz="2400" dirty="0">
              <a:latin typeface="한컴산뜻돋움"/>
              <a:cs typeface="한컴산뜻돋움"/>
            </a:endParaRPr>
          </a:p>
          <a:p>
            <a:pPr marL="38671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2400" dirty="0">
              <a:latin typeface="한컴산뜻돋움"/>
              <a:cs typeface="한컴산뜻돋움"/>
            </a:endParaRPr>
          </a:p>
          <a:p>
            <a:pPr marL="5836920">
              <a:lnSpc>
                <a:spcPct val="100000"/>
              </a:lnSpc>
              <a:spcBef>
                <a:spcPts val="130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 dirty="0">
              <a:latin typeface="휴먼아미체"/>
              <a:cs typeface="휴먼아미체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6479" y="4363211"/>
            <a:ext cx="219455" cy="2194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63290" y="4603241"/>
            <a:ext cx="4798060" cy="1729739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45"/>
              </a:spcBef>
            </a:pPr>
            <a:r>
              <a:rPr sz="1800" spc="635" dirty="0">
                <a:latin typeface="휴먼아미체"/>
                <a:cs typeface="휴먼아미체"/>
              </a:rPr>
              <a:t>여러분이</a:t>
            </a:r>
            <a:r>
              <a:rPr sz="1800" spc="-360" dirty="0">
                <a:latin typeface="휴먼아미체"/>
                <a:cs typeface="휴먼아미체"/>
              </a:rPr>
              <a:t> </a:t>
            </a:r>
            <a:r>
              <a:rPr sz="1800" spc="775" dirty="0">
                <a:latin typeface="휴먼아미체"/>
                <a:cs typeface="휴먼아미체"/>
              </a:rPr>
              <a:t>주로</a:t>
            </a:r>
            <a:r>
              <a:rPr sz="1800" spc="-350" dirty="0">
                <a:latin typeface="휴먼아미체"/>
                <a:cs typeface="휴먼아미체"/>
              </a:rPr>
              <a:t> </a:t>
            </a:r>
            <a:r>
              <a:rPr sz="1800" spc="635" dirty="0">
                <a:latin typeface="휴먼아미체"/>
                <a:cs typeface="휴먼아미체"/>
              </a:rPr>
              <a:t>사용하는</a:t>
            </a:r>
            <a:r>
              <a:rPr sz="1800" spc="-365" dirty="0">
                <a:latin typeface="휴먼아미체"/>
                <a:cs typeface="휴먼아미체"/>
              </a:rPr>
              <a:t> </a:t>
            </a:r>
            <a:r>
              <a:rPr sz="1800" spc="680" dirty="0">
                <a:latin typeface="휴먼아미체"/>
                <a:cs typeface="휴먼아미체"/>
              </a:rPr>
              <a:t>브라우저는</a:t>
            </a:r>
            <a:r>
              <a:rPr sz="1800" spc="-370" dirty="0">
                <a:latin typeface="휴먼아미체"/>
                <a:cs typeface="휴먼아미체"/>
              </a:rPr>
              <a:t> </a:t>
            </a:r>
            <a:r>
              <a:rPr sz="1800" spc="495" dirty="0">
                <a:latin typeface="휴먼아미체"/>
                <a:cs typeface="휴먼아미체"/>
              </a:rPr>
              <a:t>무엇입니까</a:t>
            </a:r>
            <a:r>
              <a:rPr sz="1800" spc="495" dirty="0">
                <a:latin typeface="한컴산뜻돋움"/>
                <a:cs typeface="한컴산뜻돋움"/>
              </a:rPr>
              <a:t>?</a:t>
            </a:r>
            <a:endParaRPr sz="1800">
              <a:latin typeface="한컴산뜻돋움"/>
              <a:cs typeface="한컴산뜻돋움"/>
            </a:endParaRPr>
          </a:p>
          <a:p>
            <a:pPr marL="436245" marR="2494915">
              <a:lnSpc>
                <a:spcPct val="100000"/>
              </a:lnSpc>
              <a:spcBef>
                <a:spcPts val="1200"/>
              </a:spcBef>
            </a:pPr>
            <a:r>
              <a:rPr sz="1600" spc="459" dirty="0">
                <a:latin typeface="휴먼아미체"/>
                <a:cs typeface="휴먼아미체"/>
              </a:rPr>
              <a:t>인터넷</a:t>
            </a:r>
            <a:r>
              <a:rPr sz="1600" spc="-310" dirty="0">
                <a:latin typeface="휴먼아미체"/>
                <a:cs typeface="휴먼아미체"/>
              </a:rPr>
              <a:t> </a:t>
            </a:r>
            <a:r>
              <a:rPr sz="1600" spc="605" dirty="0">
                <a:latin typeface="휴먼아미체"/>
                <a:cs typeface="휴먼아미체"/>
              </a:rPr>
              <a:t>익스플로러 </a:t>
            </a:r>
            <a:r>
              <a:rPr sz="1600" spc="515" dirty="0">
                <a:latin typeface="휴먼아미체"/>
                <a:cs typeface="휴먼아미체"/>
              </a:rPr>
              <a:t>넷스케이프</a:t>
            </a:r>
            <a:r>
              <a:rPr sz="1600" spc="-310" dirty="0">
                <a:latin typeface="휴먼아미체"/>
                <a:cs typeface="휴먼아미체"/>
              </a:rPr>
              <a:t> </a:t>
            </a:r>
            <a:r>
              <a:rPr sz="1600" spc="434" dirty="0">
                <a:latin typeface="휴먼아미체"/>
                <a:cs typeface="휴먼아미체"/>
              </a:rPr>
              <a:t>네비게이터 </a:t>
            </a:r>
            <a:r>
              <a:rPr sz="1600" spc="455" dirty="0">
                <a:latin typeface="휴먼아미체"/>
                <a:cs typeface="휴먼아미체"/>
              </a:rPr>
              <a:t>오페라</a:t>
            </a:r>
            <a:endParaRPr sz="1600">
              <a:latin typeface="휴먼아미체"/>
              <a:cs typeface="휴먼아미체"/>
            </a:endParaRPr>
          </a:p>
          <a:p>
            <a:pPr marL="436245">
              <a:lnSpc>
                <a:spcPct val="100000"/>
              </a:lnSpc>
              <a:spcBef>
                <a:spcPts val="40"/>
              </a:spcBef>
            </a:pPr>
            <a:r>
              <a:rPr sz="1600" spc="480" dirty="0">
                <a:latin typeface="휴먼아미체"/>
                <a:cs typeface="휴먼아미체"/>
              </a:rPr>
              <a:t>기타</a:t>
            </a:r>
            <a:r>
              <a:rPr sz="1600" spc="-295" dirty="0">
                <a:latin typeface="휴먼아미체"/>
                <a:cs typeface="휴먼아미체"/>
              </a:rPr>
              <a:t> </a:t>
            </a:r>
            <a:r>
              <a:rPr sz="1600" spc="555" dirty="0">
                <a:latin typeface="휴먼아미체"/>
                <a:cs typeface="휴먼아미체"/>
              </a:rPr>
              <a:t>브라우저</a:t>
            </a:r>
            <a:endParaRPr sz="1600">
              <a:latin typeface="휴먼아미체"/>
              <a:cs typeface="휴먼아미체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BADB9-F860-142E-32D0-0C429D8B21F7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CAB80-8295-6C4E-6947-C840AB93BAD4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0489" y="1454816"/>
            <a:ext cx="703325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93725" algn="l"/>
              </a:tabLst>
            </a:pPr>
            <a:r>
              <a:rPr sz="4400" b="1" spc="-190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체크박스</a:t>
            </a:r>
            <a:r>
              <a:rPr sz="4400" b="1" spc="-55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–</a:t>
            </a:r>
            <a:r>
              <a:rPr sz="4400" b="1" spc="-50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5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type=“checkbox”</a:t>
            </a:r>
            <a:endParaRPr sz="4400" dirty="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3523" y="2464302"/>
            <a:ext cx="10551160" cy="4130040"/>
          </a:xfrm>
          <a:custGeom>
            <a:avLst/>
            <a:gdLst/>
            <a:ahLst/>
            <a:cxnLst/>
            <a:rect l="l" t="t" r="r" b="b"/>
            <a:pathLst>
              <a:path w="10551160" h="4130040">
                <a:moveTo>
                  <a:pt x="10463174" y="0"/>
                </a:moveTo>
                <a:lnTo>
                  <a:pt x="87477" y="0"/>
                </a:lnTo>
                <a:lnTo>
                  <a:pt x="53428" y="6874"/>
                </a:lnTo>
                <a:lnTo>
                  <a:pt x="25622" y="25622"/>
                </a:lnTo>
                <a:lnTo>
                  <a:pt x="6874" y="53428"/>
                </a:lnTo>
                <a:lnTo>
                  <a:pt x="0" y="87477"/>
                </a:lnTo>
                <a:lnTo>
                  <a:pt x="0" y="4042575"/>
                </a:lnTo>
                <a:lnTo>
                  <a:pt x="6874" y="4076622"/>
                </a:lnTo>
                <a:lnTo>
                  <a:pt x="25622" y="4104424"/>
                </a:lnTo>
                <a:lnTo>
                  <a:pt x="53428" y="4123167"/>
                </a:lnTo>
                <a:lnTo>
                  <a:pt x="87477" y="4130040"/>
                </a:lnTo>
                <a:lnTo>
                  <a:pt x="10463174" y="4130040"/>
                </a:lnTo>
                <a:lnTo>
                  <a:pt x="10497223" y="4123167"/>
                </a:lnTo>
                <a:lnTo>
                  <a:pt x="10525029" y="4104424"/>
                </a:lnTo>
                <a:lnTo>
                  <a:pt x="10543777" y="4076622"/>
                </a:lnTo>
                <a:lnTo>
                  <a:pt x="10550652" y="4042575"/>
                </a:lnTo>
                <a:lnTo>
                  <a:pt x="10550652" y="87477"/>
                </a:lnTo>
                <a:lnTo>
                  <a:pt x="10543777" y="53428"/>
                </a:lnTo>
                <a:lnTo>
                  <a:pt x="10525029" y="25622"/>
                </a:lnTo>
                <a:lnTo>
                  <a:pt x="10497223" y="6874"/>
                </a:lnTo>
                <a:lnTo>
                  <a:pt x="10463174" y="0"/>
                </a:lnTo>
                <a:close/>
              </a:path>
            </a:pathLst>
          </a:custGeom>
          <a:solidFill>
            <a:srgbClr val="FFFFFF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523" y="2464301"/>
            <a:ext cx="10551160" cy="4130040"/>
          </a:xfrm>
          <a:custGeom>
            <a:avLst/>
            <a:gdLst/>
            <a:ahLst/>
            <a:cxnLst/>
            <a:rect l="l" t="t" r="r" b="b"/>
            <a:pathLst>
              <a:path w="10551160" h="4130040">
                <a:moveTo>
                  <a:pt x="0" y="87477"/>
                </a:moveTo>
                <a:lnTo>
                  <a:pt x="6874" y="53428"/>
                </a:lnTo>
                <a:lnTo>
                  <a:pt x="25622" y="25622"/>
                </a:lnTo>
                <a:lnTo>
                  <a:pt x="53428" y="6874"/>
                </a:lnTo>
                <a:lnTo>
                  <a:pt x="87477" y="0"/>
                </a:lnTo>
                <a:lnTo>
                  <a:pt x="10463174" y="0"/>
                </a:lnTo>
                <a:lnTo>
                  <a:pt x="10497223" y="6874"/>
                </a:lnTo>
                <a:lnTo>
                  <a:pt x="10525029" y="25622"/>
                </a:lnTo>
                <a:lnTo>
                  <a:pt x="10543777" y="53428"/>
                </a:lnTo>
                <a:lnTo>
                  <a:pt x="10550652" y="87477"/>
                </a:lnTo>
                <a:lnTo>
                  <a:pt x="10550652" y="4042575"/>
                </a:lnTo>
                <a:lnTo>
                  <a:pt x="10543777" y="4076622"/>
                </a:lnTo>
                <a:lnTo>
                  <a:pt x="10525029" y="4104424"/>
                </a:lnTo>
                <a:lnTo>
                  <a:pt x="10497223" y="4123167"/>
                </a:lnTo>
                <a:lnTo>
                  <a:pt x="10463174" y="4130040"/>
                </a:lnTo>
                <a:lnTo>
                  <a:pt x="87477" y="4130040"/>
                </a:lnTo>
                <a:lnTo>
                  <a:pt x="53428" y="4123167"/>
                </a:lnTo>
                <a:lnTo>
                  <a:pt x="25622" y="4104424"/>
                </a:lnTo>
                <a:lnTo>
                  <a:pt x="6874" y="4076622"/>
                </a:lnTo>
                <a:lnTo>
                  <a:pt x="0" y="4042575"/>
                </a:lnTo>
                <a:lnTo>
                  <a:pt x="0" y="87477"/>
                </a:lnTo>
                <a:close/>
              </a:path>
            </a:pathLst>
          </a:custGeom>
          <a:ln w="1219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2701" y="2571422"/>
            <a:ext cx="9860280" cy="3710304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ct val="90300"/>
              </a:lnSpc>
              <a:spcBef>
                <a:spcPts val="520"/>
              </a:spcBef>
            </a:pPr>
            <a:r>
              <a:rPr sz="2800" spc="860" dirty="0">
                <a:latin typeface="휴먼아미체"/>
                <a:cs typeface="휴먼아미체"/>
              </a:rPr>
              <a:t>나열된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1060" dirty="0">
                <a:latin typeface="휴먼아미체"/>
                <a:cs typeface="휴먼아미체"/>
              </a:rPr>
              <a:t>항목들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중에서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여러</a:t>
            </a:r>
            <a:r>
              <a:rPr sz="3600" b="1" spc="-18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항목을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114" dirty="0">
                <a:latin typeface="나눔고딕 ExtraBold"/>
                <a:cs typeface="나눔고딕 ExtraBold"/>
              </a:rPr>
              <a:t>선택</a:t>
            </a:r>
            <a:r>
              <a:rPr sz="2800" spc="114" dirty="0">
                <a:latin typeface="휴먼아미체"/>
                <a:cs typeface="휴먼아미체"/>
              </a:rPr>
              <a:t>할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수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760" dirty="0">
                <a:latin typeface="휴먼아미체"/>
                <a:cs typeface="휴먼아미체"/>
              </a:rPr>
              <a:t>있게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할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600" dirty="0">
                <a:latin typeface="휴먼아미체"/>
                <a:cs typeface="휴먼아미체"/>
              </a:rPr>
              <a:t>때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685" dirty="0">
                <a:latin typeface="휴먼아미체"/>
                <a:cs typeface="휴먼아미체"/>
              </a:rPr>
              <a:t>사용한다</a:t>
            </a:r>
            <a:r>
              <a:rPr sz="2800" spc="685" dirty="0">
                <a:latin typeface="한컴산뜻돋움"/>
                <a:cs typeface="한컴산뜻돋움"/>
              </a:rPr>
              <a:t>. </a:t>
            </a:r>
            <a:r>
              <a:rPr sz="2800" spc="940" dirty="0">
                <a:latin typeface="휴먼아미체"/>
                <a:cs typeface="휴먼아미체"/>
              </a:rPr>
              <a:t>체크박스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버튼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역시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290" dirty="0">
                <a:latin typeface="한컴산뜻돋움"/>
                <a:cs typeface="한컴산뜻돋움"/>
              </a:rPr>
              <a:t>2</a:t>
            </a:r>
            <a:r>
              <a:rPr sz="2800" spc="290" dirty="0">
                <a:latin typeface="휴먼아미체"/>
                <a:cs typeface="휴먼아미체"/>
              </a:rPr>
              <a:t>개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60" dirty="0">
                <a:latin typeface="휴먼아미체"/>
                <a:cs typeface="휴먼아미체"/>
              </a:rPr>
              <a:t>이상의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005" dirty="0">
                <a:latin typeface="휴먼아미체"/>
                <a:cs typeface="휴먼아미체"/>
              </a:rPr>
              <a:t>버튼이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10" dirty="0">
                <a:latin typeface="휴먼아미체"/>
                <a:cs typeface="휴먼아미체"/>
              </a:rPr>
              <a:t>하나의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그룹으로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묶여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35" dirty="0">
                <a:latin typeface="휴먼아미체"/>
                <a:cs typeface="휴먼아미체"/>
              </a:rPr>
              <a:t>있어야 </a:t>
            </a:r>
            <a:r>
              <a:rPr sz="2800" spc="840" dirty="0">
                <a:latin typeface="휴먼아미체"/>
                <a:cs typeface="휴먼아미체"/>
              </a:rPr>
              <a:t>하며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그룹으로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묶인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버튼들의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200" dirty="0">
                <a:latin typeface="한컴산뜻돋움"/>
                <a:cs typeface="한컴산뜻돋움"/>
              </a:rPr>
              <a:t>name</a:t>
            </a:r>
            <a:r>
              <a:rPr sz="2800" spc="200" dirty="0">
                <a:latin typeface="휴먼아미체"/>
                <a:cs typeface="휴먼아미체"/>
              </a:rPr>
              <a:t>은</a:t>
            </a:r>
            <a:r>
              <a:rPr sz="2800" spc="-490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모두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같아야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500" dirty="0">
                <a:latin typeface="휴먼아미체"/>
                <a:cs typeface="휴먼아미체"/>
              </a:rPr>
              <a:t>한다</a:t>
            </a:r>
            <a:r>
              <a:rPr sz="2800" spc="500" dirty="0">
                <a:latin typeface="한컴산뜻돋움"/>
                <a:cs typeface="한컴산뜻돋움"/>
              </a:rPr>
              <a:t>.</a:t>
            </a:r>
            <a:r>
              <a:rPr sz="2800" spc="-100" dirty="0">
                <a:latin typeface="한컴산뜻돋움"/>
                <a:cs typeface="한컴산뜻돋움"/>
              </a:rPr>
              <a:t> </a:t>
            </a:r>
            <a:r>
              <a:rPr sz="2800" spc="1080" dirty="0">
                <a:latin typeface="휴먼아미체"/>
                <a:cs typeface="휴먼아미체"/>
              </a:rPr>
              <a:t>그리고 </a:t>
            </a:r>
            <a:r>
              <a:rPr sz="2800" spc="960" dirty="0">
                <a:latin typeface="휴먼아미체"/>
                <a:cs typeface="휴먼아미체"/>
              </a:rPr>
              <a:t>라디오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버튼과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80" dirty="0">
                <a:latin typeface="휴먼아미체"/>
                <a:cs typeface="휴먼아미체"/>
              </a:rPr>
              <a:t>마찬가지로</a:t>
            </a:r>
            <a:r>
              <a:rPr sz="2800" spc="-495" dirty="0">
                <a:latin typeface="휴먼아미체"/>
                <a:cs typeface="휴먼아미체"/>
              </a:rPr>
              <a:t> </a:t>
            </a:r>
            <a:r>
              <a:rPr sz="2800" spc="940" dirty="0">
                <a:latin typeface="휴먼아미체"/>
                <a:cs typeface="휴먼아미체"/>
              </a:rPr>
              <a:t>체크박스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항목을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25" dirty="0">
                <a:latin typeface="휴먼아미체"/>
                <a:cs typeface="휴먼아미체"/>
              </a:rPr>
              <a:t>선택했을</a:t>
            </a:r>
            <a:r>
              <a:rPr sz="2800" spc="-490" dirty="0">
                <a:latin typeface="휴먼아미체"/>
                <a:cs typeface="휴먼아미체"/>
              </a:rPr>
              <a:t> </a:t>
            </a:r>
            <a:r>
              <a:rPr sz="2800" spc="600" dirty="0">
                <a:latin typeface="휴먼아미체"/>
                <a:cs typeface="휴먼아미체"/>
              </a:rPr>
              <a:t>때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그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35" dirty="0">
                <a:latin typeface="휴먼아미체"/>
                <a:cs typeface="휴먼아미체"/>
              </a:rPr>
              <a:t>항목이 </a:t>
            </a:r>
            <a:r>
              <a:rPr sz="2800" spc="960" dirty="0">
                <a:latin typeface="휴먼아미체"/>
                <a:cs typeface="휴먼아미체"/>
              </a:rPr>
              <a:t>가지고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있는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220" dirty="0">
                <a:latin typeface="한컴산뜻돋움"/>
                <a:cs typeface="한컴산뜻돋움"/>
              </a:rPr>
              <a:t>value</a:t>
            </a:r>
            <a:r>
              <a:rPr sz="2800" spc="220" dirty="0">
                <a:latin typeface="휴먼아미체"/>
                <a:cs typeface="휴먼아미체"/>
              </a:rPr>
              <a:t>값이</a:t>
            </a:r>
            <a:r>
              <a:rPr sz="2800" spc="-490" dirty="0">
                <a:latin typeface="휴먼아미체"/>
                <a:cs typeface="휴먼아미체"/>
              </a:rPr>
              <a:t> </a:t>
            </a:r>
            <a:r>
              <a:rPr sz="2800" spc="1005" dirty="0">
                <a:latin typeface="휴먼아미체"/>
                <a:cs typeface="휴먼아미체"/>
              </a:rPr>
              <a:t>서버로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840" dirty="0">
                <a:latin typeface="휴먼아미체"/>
                <a:cs typeface="휴먼아미체"/>
              </a:rPr>
              <a:t>넘어가야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840" dirty="0">
                <a:latin typeface="휴먼아미체"/>
                <a:cs typeface="휴먼아미체"/>
              </a:rPr>
              <a:t>하기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790" dirty="0">
                <a:latin typeface="휴먼아미체"/>
                <a:cs typeface="휴먼아미체"/>
              </a:rPr>
              <a:t>때문에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value</a:t>
            </a:r>
            <a:r>
              <a:rPr sz="2800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spc="1080" dirty="0">
                <a:solidFill>
                  <a:srgbClr val="00AFEF"/>
                </a:solidFill>
                <a:latin typeface="휴먼아미체"/>
                <a:cs typeface="휴먼아미체"/>
              </a:rPr>
              <a:t>속성은 </a:t>
            </a:r>
            <a:r>
              <a:rPr sz="3200" b="1" spc="-16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꼭</a:t>
            </a:r>
            <a:r>
              <a:rPr sz="3200" b="1" spc="-1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넣어야</a:t>
            </a:r>
            <a:r>
              <a:rPr sz="3200" b="1" spc="-20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한다</a:t>
            </a:r>
            <a:r>
              <a:rPr sz="3200" b="1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.</a:t>
            </a:r>
            <a:endParaRPr sz="3200">
              <a:latin typeface="한컴산뜻돋움"/>
              <a:cs typeface="한컴산뜻돋움"/>
            </a:endParaRPr>
          </a:p>
          <a:p>
            <a:pPr marL="12700" marR="156845" indent="-635" algn="just">
              <a:lnSpc>
                <a:spcPts val="3030"/>
              </a:lnSpc>
              <a:spcBef>
                <a:spcPts val="65"/>
              </a:spcBef>
            </a:pPr>
            <a:r>
              <a:rPr sz="2800" spc="1019" dirty="0">
                <a:latin typeface="휴먼아미체"/>
                <a:cs typeface="휴먼아미체"/>
              </a:rPr>
              <a:t>그리고</a:t>
            </a:r>
            <a:r>
              <a:rPr sz="2800" spc="-290" dirty="0">
                <a:latin typeface="휴먼아미체"/>
                <a:cs typeface="휴먼아미체"/>
              </a:rPr>
              <a:t> </a:t>
            </a:r>
            <a:r>
              <a:rPr sz="2800" spc="-20" dirty="0">
                <a:latin typeface="한컴산뜻돋움"/>
                <a:cs typeface="한컴산뜻돋움"/>
              </a:rPr>
              <a:t>checked</a:t>
            </a:r>
            <a:r>
              <a:rPr sz="2800" spc="20" dirty="0">
                <a:latin typeface="한컴산뜻돋움"/>
                <a:cs typeface="한컴산뜻돋움"/>
              </a:rPr>
              <a:t> </a:t>
            </a:r>
            <a:r>
              <a:rPr sz="2800" spc="1019" dirty="0">
                <a:latin typeface="휴먼아미체"/>
                <a:cs typeface="휴먼아미체"/>
              </a:rPr>
              <a:t>속성을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855" dirty="0">
                <a:latin typeface="휴먼아미체"/>
                <a:cs typeface="휴먼아미체"/>
              </a:rPr>
              <a:t>사용하면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810" dirty="0">
                <a:latin typeface="휴먼아미체"/>
                <a:cs typeface="휴먼아미체"/>
              </a:rPr>
              <a:t>기본값에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790" dirty="0">
                <a:latin typeface="휴먼아미체"/>
                <a:cs typeface="휴먼아미체"/>
              </a:rPr>
              <a:t>체크</a:t>
            </a:r>
            <a:r>
              <a:rPr sz="2800" spc="-290" dirty="0">
                <a:latin typeface="휴먼아미체"/>
                <a:cs typeface="휴먼아미체"/>
              </a:rPr>
              <a:t> </a:t>
            </a:r>
            <a:r>
              <a:rPr sz="2800" spc="1019" dirty="0">
                <a:latin typeface="휴먼아미체"/>
                <a:cs typeface="휴먼아미체"/>
              </a:rPr>
              <a:t>표시를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525" dirty="0">
                <a:latin typeface="휴먼아미체"/>
                <a:cs typeface="휴먼아미체"/>
              </a:rPr>
              <a:t>할</a:t>
            </a:r>
            <a:r>
              <a:rPr sz="2800" spc="-290" dirty="0">
                <a:latin typeface="휴먼아미체"/>
                <a:cs typeface="휴먼아미체"/>
              </a:rPr>
              <a:t> </a:t>
            </a:r>
            <a:r>
              <a:rPr sz="2800" spc="965" dirty="0">
                <a:latin typeface="휴먼아미체"/>
                <a:cs typeface="휴먼아미체"/>
              </a:rPr>
              <a:t>수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875" dirty="0">
                <a:latin typeface="휴먼아미체"/>
                <a:cs typeface="휴먼아미체"/>
              </a:rPr>
              <a:t>있는데 </a:t>
            </a:r>
            <a:r>
              <a:rPr sz="2800" spc="880" dirty="0">
                <a:latin typeface="휴먼아미체"/>
                <a:cs typeface="휴먼아미체"/>
              </a:rPr>
              <a:t>라디오</a:t>
            </a:r>
            <a:r>
              <a:rPr sz="2800" spc="-270" dirty="0">
                <a:latin typeface="휴먼아미체"/>
                <a:cs typeface="휴먼아미체"/>
              </a:rPr>
              <a:t> </a:t>
            </a:r>
            <a:r>
              <a:rPr sz="2800" spc="880" dirty="0">
                <a:latin typeface="휴먼아미체"/>
                <a:cs typeface="휴먼아미체"/>
              </a:rPr>
              <a:t>버튼과</a:t>
            </a:r>
            <a:r>
              <a:rPr sz="2800" spc="-265" dirty="0">
                <a:latin typeface="휴먼아미체"/>
                <a:cs typeface="휴먼아미체"/>
              </a:rPr>
              <a:t> </a:t>
            </a:r>
            <a:r>
              <a:rPr sz="2800" spc="720" dirty="0">
                <a:latin typeface="휴먼아미체"/>
                <a:cs typeface="휴먼아미체"/>
              </a:rPr>
              <a:t>달리</a:t>
            </a:r>
            <a:r>
              <a:rPr sz="2800" spc="-265" dirty="0">
                <a:latin typeface="휴먼아미체"/>
                <a:cs typeface="휴먼아미체"/>
              </a:rPr>
              <a:t> </a:t>
            </a:r>
            <a:r>
              <a:rPr sz="2800" spc="880" dirty="0">
                <a:latin typeface="휴먼아미체"/>
                <a:cs typeface="휴먼아미체"/>
              </a:rPr>
              <a:t>체크박스에서는</a:t>
            </a:r>
            <a:r>
              <a:rPr sz="2800" spc="-250" dirty="0">
                <a:latin typeface="휴먼아미체"/>
                <a:cs typeface="휴먼아미체"/>
              </a:rPr>
              <a:t> </a:t>
            </a:r>
            <a:r>
              <a:rPr sz="2800" spc="975" dirty="0">
                <a:solidFill>
                  <a:srgbClr val="00AFEF"/>
                </a:solidFill>
                <a:latin typeface="휴먼아미체"/>
                <a:cs typeface="휴먼아미체"/>
              </a:rPr>
              <a:t>두</a:t>
            </a:r>
            <a:r>
              <a:rPr sz="2800" spc="-26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360" dirty="0">
                <a:solidFill>
                  <a:srgbClr val="00AFEF"/>
                </a:solidFill>
                <a:latin typeface="휴먼아미체"/>
                <a:cs typeface="휴먼아미체"/>
              </a:rPr>
              <a:t>개</a:t>
            </a:r>
            <a:r>
              <a:rPr sz="2800" spc="-28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880" dirty="0">
                <a:solidFill>
                  <a:srgbClr val="00AFEF"/>
                </a:solidFill>
                <a:latin typeface="휴먼아미체"/>
                <a:cs typeface="휴먼아미체"/>
              </a:rPr>
              <a:t>이상을</a:t>
            </a:r>
            <a:r>
              <a:rPr sz="2800" spc="-26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95" dirty="0">
                <a:solidFill>
                  <a:srgbClr val="00AFEF"/>
                </a:solidFill>
                <a:latin typeface="한컴산뜻돋움"/>
                <a:cs typeface="한컴산뜻돋움"/>
              </a:rPr>
              <a:t>checked</a:t>
            </a:r>
            <a:r>
              <a:rPr sz="2800" spc="95" dirty="0">
                <a:solidFill>
                  <a:srgbClr val="00AFEF"/>
                </a:solidFill>
                <a:latin typeface="휴먼아미체"/>
                <a:cs typeface="휴먼아미체"/>
              </a:rPr>
              <a:t>로</a:t>
            </a:r>
            <a:r>
              <a:rPr sz="2800" spc="-21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835" dirty="0">
                <a:solidFill>
                  <a:srgbClr val="00AFEF"/>
                </a:solidFill>
                <a:latin typeface="휴먼아미체"/>
                <a:cs typeface="휴먼아미체"/>
              </a:rPr>
              <a:t>지정할 </a:t>
            </a:r>
            <a:r>
              <a:rPr sz="2800" spc="1205" dirty="0">
                <a:solidFill>
                  <a:srgbClr val="00AFEF"/>
                </a:solidFill>
                <a:latin typeface="휴먼아미체"/>
                <a:cs typeface="휴먼아미체"/>
              </a:rPr>
              <a:t>수</a:t>
            </a:r>
            <a:r>
              <a:rPr sz="2800" spc="-52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530" dirty="0">
                <a:solidFill>
                  <a:srgbClr val="00AFEF"/>
                </a:solidFill>
                <a:latin typeface="휴먼아미체"/>
                <a:cs typeface="휴먼아미체"/>
              </a:rPr>
              <a:t>있다</a:t>
            </a:r>
            <a:r>
              <a:rPr sz="2800" spc="530" dirty="0">
                <a:solidFill>
                  <a:srgbClr val="00AFEF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6665976"/>
            <a:ext cx="3662679" cy="192405"/>
          </a:xfrm>
          <a:custGeom>
            <a:avLst/>
            <a:gdLst/>
            <a:ahLst/>
            <a:cxnLst/>
            <a:rect l="l" t="t" r="r" b="b"/>
            <a:pathLst>
              <a:path w="3662679" h="192404">
                <a:moveTo>
                  <a:pt x="3553206" y="0"/>
                </a:moveTo>
                <a:lnTo>
                  <a:pt x="107442" y="0"/>
                </a:lnTo>
                <a:lnTo>
                  <a:pt x="65025" y="8562"/>
                </a:lnTo>
                <a:lnTo>
                  <a:pt x="30389" y="31913"/>
                </a:lnTo>
                <a:lnTo>
                  <a:pt x="7038" y="66549"/>
                </a:lnTo>
                <a:lnTo>
                  <a:pt x="0" y="101416"/>
                </a:lnTo>
                <a:lnTo>
                  <a:pt x="0" y="116515"/>
                </a:lnTo>
                <a:lnTo>
                  <a:pt x="7038" y="151382"/>
                </a:lnTo>
                <a:lnTo>
                  <a:pt x="30389" y="186018"/>
                </a:lnTo>
                <a:lnTo>
                  <a:pt x="39297" y="192023"/>
                </a:lnTo>
                <a:lnTo>
                  <a:pt x="3621350" y="192023"/>
                </a:lnTo>
                <a:lnTo>
                  <a:pt x="3630258" y="186018"/>
                </a:lnTo>
                <a:lnTo>
                  <a:pt x="3653609" y="151382"/>
                </a:lnTo>
                <a:lnTo>
                  <a:pt x="3662172" y="108966"/>
                </a:lnTo>
                <a:lnTo>
                  <a:pt x="3653609" y="66549"/>
                </a:lnTo>
                <a:lnTo>
                  <a:pt x="3630258" y="31913"/>
                </a:lnTo>
                <a:lnTo>
                  <a:pt x="3595622" y="8562"/>
                </a:lnTo>
                <a:lnTo>
                  <a:pt x="3553206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AC7990-EB7B-79A2-B642-264DE0F1974C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A4F61D-C52C-8FC5-627A-ABA06F9E58F6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781812"/>
            <a:ext cx="11731750" cy="60761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278" y="2322374"/>
            <a:ext cx="8358505" cy="4295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5565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&lt;form&gt; </a:t>
            </a:r>
            <a:r>
              <a:rPr sz="2000" spc="405" dirty="0">
                <a:solidFill>
                  <a:srgbClr val="001F5F"/>
                </a:solidFill>
                <a:latin typeface="한컴산뜻돋움"/>
                <a:cs typeface="한컴산뜻돋움"/>
              </a:rPr>
              <a:t>(</a:t>
            </a:r>
            <a:r>
              <a:rPr sz="2000" spc="405" dirty="0">
                <a:solidFill>
                  <a:srgbClr val="001F5F"/>
                </a:solidFill>
                <a:latin typeface="휴먼아미체"/>
                <a:cs typeface="휴먼아미체"/>
              </a:rPr>
              <a:t>무료</a:t>
            </a:r>
            <a:r>
              <a:rPr sz="2000" spc="405" dirty="0">
                <a:solidFill>
                  <a:srgbClr val="001F5F"/>
                </a:solidFill>
                <a:latin typeface="한컴산뜻돋움"/>
                <a:cs typeface="한컴산뜻돋움"/>
              </a:rPr>
              <a:t>)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type="checkbox"</a:t>
            </a:r>
            <a:r>
              <a:rPr sz="20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name="free1"</a:t>
            </a:r>
            <a:r>
              <a:rPr sz="20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210" dirty="0">
                <a:solidFill>
                  <a:srgbClr val="001F5F"/>
                </a:solidFill>
                <a:latin typeface="한컴산뜻돋움"/>
                <a:cs typeface="한컴산뜻돋움"/>
              </a:rPr>
              <a:t>value="word"&gt;</a:t>
            </a:r>
            <a:r>
              <a:rPr sz="2000" spc="210" dirty="0">
                <a:solidFill>
                  <a:srgbClr val="001F5F"/>
                </a:solidFill>
                <a:latin typeface="휴먼아미체"/>
                <a:cs typeface="휴먼아미체"/>
              </a:rPr>
              <a:t>워드프로세서</a:t>
            </a:r>
            <a:endParaRPr sz="2000" dirty="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type="checkbox"</a:t>
            </a:r>
            <a:r>
              <a:rPr sz="20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name="free1"</a:t>
            </a:r>
            <a:r>
              <a:rPr sz="20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value=“ppt"&gt;</a:t>
            </a:r>
            <a:r>
              <a:rPr sz="20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585858"/>
                </a:solidFill>
                <a:latin typeface="한컴산뜻돋움"/>
                <a:cs typeface="한컴산뜻돋움"/>
              </a:rPr>
              <a:t>PPT</a:t>
            </a:r>
            <a:r>
              <a:rPr sz="2000" spc="-3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2000" spc="730" dirty="0">
                <a:solidFill>
                  <a:srgbClr val="585858"/>
                </a:solidFill>
                <a:latin typeface="휴먼아미체"/>
                <a:cs typeface="휴먼아미체"/>
              </a:rPr>
              <a:t>기초</a:t>
            </a:r>
            <a:endParaRPr sz="2000" dirty="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type="checkbox"</a:t>
            </a:r>
            <a:r>
              <a:rPr sz="2000" spc="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name="free1"</a:t>
            </a:r>
            <a:r>
              <a:rPr sz="2000" spc="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value="excel"&gt;</a:t>
            </a:r>
            <a:r>
              <a:rPr sz="2000" dirty="0">
                <a:solidFill>
                  <a:srgbClr val="585858"/>
                </a:solidFill>
                <a:latin typeface="휴먼아미체"/>
                <a:cs typeface="휴먼아미체"/>
              </a:rPr>
              <a:t>엑셀</a:t>
            </a:r>
            <a:r>
              <a:rPr sz="2000" spc="-19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000" spc="730" dirty="0">
                <a:solidFill>
                  <a:srgbClr val="585858"/>
                </a:solidFill>
                <a:latin typeface="휴먼아미체"/>
                <a:cs typeface="휴먼아미체"/>
              </a:rPr>
              <a:t>기초</a:t>
            </a:r>
            <a:endParaRPr sz="2000" dirty="0">
              <a:latin typeface="휴먼아미체"/>
              <a:cs typeface="휴먼아미체"/>
            </a:endParaRPr>
          </a:p>
          <a:p>
            <a:pPr marL="12700" marR="7657465">
              <a:lnSpc>
                <a:spcPct val="100000"/>
              </a:lnSpc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&lt;br&gt; </a:t>
            </a:r>
            <a:r>
              <a:rPr sz="2000" spc="405" dirty="0">
                <a:solidFill>
                  <a:srgbClr val="001F5F"/>
                </a:solidFill>
                <a:latin typeface="한컴산뜻돋움"/>
                <a:cs typeface="한컴산뜻돋움"/>
              </a:rPr>
              <a:t>(</a:t>
            </a:r>
            <a:r>
              <a:rPr sz="2000" spc="405" dirty="0">
                <a:solidFill>
                  <a:srgbClr val="001F5F"/>
                </a:solidFill>
                <a:latin typeface="휴먼아미체"/>
                <a:cs typeface="휴먼아미체"/>
              </a:rPr>
              <a:t>유료</a:t>
            </a:r>
            <a:r>
              <a:rPr sz="2000" spc="405" dirty="0">
                <a:solidFill>
                  <a:srgbClr val="001F5F"/>
                </a:solidFill>
                <a:latin typeface="한컴산뜻돋움"/>
                <a:cs typeface="한컴산뜻돋움"/>
              </a:rPr>
              <a:t>)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type="checkbox"</a:t>
            </a:r>
            <a:r>
              <a:rPr sz="20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name="fee2"</a:t>
            </a:r>
            <a:r>
              <a:rPr sz="20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value="photoshop"&gt;</a:t>
            </a:r>
            <a:r>
              <a:rPr sz="2000" spc="95" dirty="0">
                <a:solidFill>
                  <a:srgbClr val="585858"/>
                </a:solidFill>
                <a:latin typeface="휴먼아미체"/>
                <a:cs typeface="휴먼아미체"/>
              </a:rPr>
              <a:t>포토샵</a:t>
            </a:r>
            <a:endParaRPr sz="2000" dirty="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-1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type="checkbox"</a:t>
            </a:r>
            <a:r>
              <a:rPr sz="20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name="fee2"</a:t>
            </a:r>
            <a:r>
              <a:rPr sz="20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value="dreamweaver"&gt;</a:t>
            </a:r>
            <a:r>
              <a:rPr sz="20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685" dirty="0">
                <a:solidFill>
                  <a:srgbClr val="585858"/>
                </a:solidFill>
                <a:latin typeface="휴먼아미체"/>
                <a:cs typeface="휴먼아미체"/>
              </a:rPr>
              <a:t>드림위버</a:t>
            </a:r>
            <a:endParaRPr sz="2000" dirty="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type="checkbox"</a:t>
            </a:r>
            <a:r>
              <a:rPr sz="20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name="fee2"</a:t>
            </a:r>
            <a:r>
              <a:rPr sz="20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value="premiere"&gt;</a:t>
            </a:r>
            <a:r>
              <a:rPr sz="20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685" dirty="0">
                <a:solidFill>
                  <a:srgbClr val="585858"/>
                </a:solidFill>
                <a:latin typeface="휴먼아미체"/>
                <a:cs typeface="휴먼아미체"/>
              </a:rPr>
              <a:t>프리미어</a:t>
            </a:r>
            <a:endParaRPr sz="2000" dirty="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&lt;br&gt;</a:t>
            </a:r>
            <a:r>
              <a:rPr sz="20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&amp;nbsp;&amp;nbsp;&amp;nbsp;&amp;nbsp;&amp;nbsp;&amp;nbsp;&amp;nbsp;&amp;nbsp;&amp;nbsp;</a:t>
            </a:r>
            <a:endParaRPr sz="2000" dirty="0">
              <a:latin typeface="한컴산뜻돋움"/>
              <a:cs typeface="한컴산뜻돋움"/>
            </a:endParaRPr>
          </a:p>
          <a:p>
            <a:pPr marL="1397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type="checkbox"</a:t>
            </a:r>
            <a:r>
              <a:rPr sz="20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name="fee2"</a:t>
            </a:r>
            <a:r>
              <a:rPr sz="20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235" dirty="0">
                <a:solidFill>
                  <a:srgbClr val="001F5F"/>
                </a:solidFill>
                <a:latin typeface="한컴산뜻돋움"/>
                <a:cs typeface="한컴산뜻돋움"/>
              </a:rPr>
              <a:t>value="license"&gt;</a:t>
            </a:r>
            <a:r>
              <a:rPr sz="2000" spc="235" dirty="0">
                <a:solidFill>
                  <a:srgbClr val="585858"/>
                </a:solidFill>
                <a:latin typeface="휴먼아미체"/>
                <a:cs typeface="휴먼아미체"/>
              </a:rPr>
              <a:t>컴퓨터활용능력평가</a:t>
            </a:r>
            <a:endParaRPr sz="2000" dirty="0">
              <a:latin typeface="휴먼아미체"/>
              <a:cs typeface="휴먼아미체"/>
            </a:endParaRPr>
          </a:p>
          <a:p>
            <a:pPr marL="1397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 type="checkbox"</a:t>
            </a:r>
            <a:r>
              <a:rPr sz="20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name="fee2"</a:t>
            </a:r>
            <a:r>
              <a:rPr sz="20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value="master"&gt;</a:t>
            </a:r>
            <a:r>
              <a:rPr sz="2000" dirty="0">
                <a:solidFill>
                  <a:srgbClr val="585858"/>
                </a:solidFill>
                <a:latin typeface="휴먼아미체"/>
                <a:cs typeface="휴먼아미체"/>
              </a:rPr>
              <a:t>웹</a:t>
            </a:r>
            <a:r>
              <a:rPr sz="2000" spc="-3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000" spc="685" dirty="0">
                <a:solidFill>
                  <a:srgbClr val="585858"/>
                </a:solidFill>
                <a:latin typeface="휴먼아미체"/>
                <a:cs typeface="휴먼아미체"/>
              </a:rPr>
              <a:t>마스터</a:t>
            </a:r>
            <a:r>
              <a:rPr sz="2000" spc="-29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2000" spc="730" dirty="0">
                <a:solidFill>
                  <a:srgbClr val="585858"/>
                </a:solidFill>
                <a:latin typeface="휴먼아미체"/>
                <a:cs typeface="휴먼아미체"/>
              </a:rPr>
              <a:t>기초</a:t>
            </a:r>
            <a:endParaRPr sz="2000" dirty="0">
              <a:latin typeface="휴먼아미체"/>
              <a:cs typeface="휴먼아미체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20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98893" y="1875917"/>
            <a:ext cx="3850004" cy="1009015"/>
            <a:chOff x="7398893" y="1875917"/>
            <a:chExt cx="3850004" cy="10090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7976" y="1905000"/>
              <a:ext cx="3794868" cy="9794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413498" y="1890522"/>
              <a:ext cx="3820795" cy="727075"/>
            </a:xfrm>
            <a:custGeom>
              <a:avLst/>
              <a:gdLst/>
              <a:ahLst/>
              <a:cxnLst/>
              <a:rect l="l" t="t" r="r" b="b"/>
              <a:pathLst>
                <a:path w="3820795" h="727075">
                  <a:moveTo>
                    <a:pt x="0" y="0"/>
                  </a:moveTo>
                  <a:lnTo>
                    <a:pt x="3820667" y="0"/>
                  </a:lnTo>
                  <a:lnTo>
                    <a:pt x="3820667" y="726948"/>
                  </a:lnTo>
                  <a:lnTo>
                    <a:pt x="0" y="726948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436044" y="1650253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82100" y="1645919"/>
            <a:ext cx="219455" cy="219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EDBF58-8939-03A1-54DA-A1F13976EB9F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F3D49-8AC1-5186-EDF1-151D22B58161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03.</a:t>
            </a:r>
            <a:r>
              <a:rPr spc="-130" dirty="0"/>
              <a:t> </a:t>
            </a:r>
            <a:r>
              <a:rPr spc="-100" dirty="0"/>
              <a:t>다양한</a:t>
            </a:r>
            <a:r>
              <a:rPr spc="-95" dirty="0"/>
              <a:t> </a:t>
            </a:r>
            <a:r>
              <a:rPr dirty="0"/>
              <a:t>폼</a:t>
            </a:r>
            <a:r>
              <a:rPr spc="-165" dirty="0"/>
              <a:t> </a:t>
            </a:r>
            <a:r>
              <a:rPr spc="-90" dirty="0"/>
              <a:t>요소</a:t>
            </a:r>
            <a:r>
              <a:rPr spc="-105" dirty="0"/>
              <a:t> </a:t>
            </a:r>
            <a:r>
              <a:rPr spc="-35" dirty="0"/>
              <a:t>삽입하기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37304" y="1635125"/>
            <a:ext cx="3956685" cy="4713605"/>
            <a:chOff x="3837304" y="1635125"/>
            <a:chExt cx="3956685" cy="4713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6387" y="1664207"/>
              <a:ext cx="3902379" cy="43786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51909" y="1649729"/>
              <a:ext cx="3927475" cy="4406265"/>
            </a:xfrm>
            <a:custGeom>
              <a:avLst/>
              <a:gdLst/>
              <a:ahLst/>
              <a:cxnLst/>
              <a:rect l="l" t="t" r="r" b="b"/>
              <a:pathLst>
                <a:path w="3927475" h="4406265">
                  <a:moveTo>
                    <a:pt x="0" y="0"/>
                  </a:moveTo>
                  <a:lnTo>
                    <a:pt x="3927347" y="0"/>
                  </a:lnTo>
                  <a:lnTo>
                    <a:pt x="3927347" y="4405884"/>
                  </a:lnTo>
                  <a:lnTo>
                    <a:pt x="0" y="4405884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6679" y="6041135"/>
              <a:ext cx="3791711" cy="307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6387" y="6041135"/>
              <a:ext cx="3791711" cy="3073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952557" y="1428827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8235" y="1423415"/>
            <a:ext cx="219455" cy="219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7A2F1B-5C37-64FE-D134-BCE30D620649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8037E-277A-AA4B-D5D9-7ECEF7C84064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FC66A80-933D-A28A-E69F-CBB49F96BCE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7864B2-E4AA-5119-CC6A-59C04DA097D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CA9BD-2ABA-783F-889A-C288B7D18D4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739" y="22838"/>
            <a:ext cx="413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03.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다양한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dirty="0">
                <a:solidFill>
                  <a:srgbClr val="FFFFFF"/>
                </a:solidFill>
                <a:latin typeface="나눔고딕"/>
                <a:cs typeface="나눔고딕"/>
              </a:rPr>
              <a:t>폼</a:t>
            </a:r>
            <a:r>
              <a:rPr sz="2800" b="1" spc="-16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요소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나눔고딕"/>
                <a:cs typeface="나눔고딕"/>
              </a:rPr>
              <a:t>삽입하기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5745" y="1942353"/>
            <a:ext cx="53467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8325" algn="l"/>
              </a:tabLst>
            </a:pPr>
            <a:r>
              <a:rPr sz="4400" b="1" spc="-114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파일</a:t>
            </a:r>
            <a:r>
              <a:rPr sz="4400" b="1" spc="-53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29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필드-</a:t>
            </a:r>
            <a:r>
              <a:rPr sz="4400" b="1" spc="-52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5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type=“file”</a:t>
            </a:r>
            <a:endParaRPr sz="4400" dirty="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3825" y="2791141"/>
            <a:ext cx="10549255" cy="2910840"/>
          </a:xfrm>
          <a:custGeom>
            <a:avLst/>
            <a:gdLst/>
            <a:ahLst/>
            <a:cxnLst/>
            <a:rect l="l" t="t" r="r" b="b"/>
            <a:pathLst>
              <a:path w="10549255" h="2910840">
                <a:moveTo>
                  <a:pt x="10418978" y="0"/>
                </a:moveTo>
                <a:lnTo>
                  <a:pt x="130149" y="0"/>
                </a:lnTo>
                <a:lnTo>
                  <a:pt x="79488" y="10227"/>
                </a:lnTo>
                <a:lnTo>
                  <a:pt x="38119" y="38119"/>
                </a:lnTo>
                <a:lnTo>
                  <a:pt x="10227" y="79488"/>
                </a:lnTo>
                <a:lnTo>
                  <a:pt x="0" y="130149"/>
                </a:lnTo>
                <a:lnTo>
                  <a:pt x="0" y="2780703"/>
                </a:lnTo>
                <a:lnTo>
                  <a:pt x="10227" y="2831356"/>
                </a:lnTo>
                <a:lnTo>
                  <a:pt x="38119" y="2872722"/>
                </a:lnTo>
                <a:lnTo>
                  <a:pt x="79488" y="2900612"/>
                </a:lnTo>
                <a:lnTo>
                  <a:pt x="130149" y="2910840"/>
                </a:lnTo>
                <a:lnTo>
                  <a:pt x="10418978" y="2910840"/>
                </a:lnTo>
                <a:lnTo>
                  <a:pt x="10469639" y="2900612"/>
                </a:lnTo>
                <a:lnTo>
                  <a:pt x="10511008" y="2872722"/>
                </a:lnTo>
                <a:lnTo>
                  <a:pt x="10538900" y="2831356"/>
                </a:lnTo>
                <a:lnTo>
                  <a:pt x="10549128" y="2780703"/>
                </a:lnTo>
                <a:lnTo>
                  <a:pt x="10549128" y="130149"/>
                </a:lnTo>
                <a:lnTo>
                  <a:pt x="10538900" y="79488"/>
                </a:lnTo>
                <a:lnTo>
                  <a:pt x="10511008" y="38119"/>
                </a:lnTo>
                <a:lnTo>
                  <a:pt x="10469639" y="10227"/>
                </a:lnTo>
                <a:lnTo>
                  <a:pt x="10418978" y="0"/>
                </a:lnTo>
                <a:close/>
              </a:path>
            </a:pathLst>
          </a:custGeom>
          <a:solidFill>
            <a:srgbClr val="FFFFFF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825" y="2791141"/>
            <a:ext cx="10549255" cy="2910840"/>
          </a:xfrm>
          <a:custGeom>
            <a:avLst/>
            <a:gdLst/>
            <a:ahLst/>
            <a:cxnLst/>
            <a:rect l="l" t="t" r="r" b="b"/>
            <a:pathLst>
              <a:path w="10549255" h="2910840">
                <a:moveTo>
                  <a:pt x="0" y="130149"/>
                </a:moveTo>
                <a:lnTo>
                  <a:pt x="10227" y="79488"/>
                </a:lnTo>
                <a:lnTo>
                  <a:pt x="38119" y="38119"/>
                </a:lnTo>
                <a:lnTo>
                  <a:pt x="79488" y="10227"/>
                </a:lnTo>
                <a:lnTo>
                  <a:pt x="130149" y="0"/>
                </a:lnTo>
                <a:lnTo>
                  <a:pt x="10418978" y="0"/>
                </a:lnTo>
                <a:lnTo>
                  <a:pt x="10469639" y="10227"/>
                </a:lnTo>
                <a:lnTo>
                  <a:pt x="10511008" y="38119"/>
                </a:lnTo>
                <a:lnTo>
                  <a:pt x="10538900" y="79488"/>
                </a:lnTo>
                <a:lnTo>
                  <a:pt x="10549128" y="130149"/>
                </a:lnTo>
                <a:lnTo>
                  <a:pt x="10549128" y="2780703"/>
                </a:lnTo>
                <a:lnTo>
                  <a:pt x="10538900" y="2831356"/>
                </a:lnTo>
                <a:lnTo>
                  <a:pt x="10511008" y="2872722"/>
                </a:lnTo>
                <a:lnTo>
                  <a:pt x="10469639" y="2900612"/>
                </a:lnTo>
                <a:lnTo>
                  <a:pt x="10418978" y="2910840"/>
                </a:lnTo>
                <a:lnTo>
                  <a:pt x="130149" y="2910840"/>
                </a:lnTo>
                <a:lnTo>
                  <a:pt x="79488" y="2900612"/>
                </a:lnTo>
                <a:lnTo>
                  <a:pt x="38119" y="2872722"/>
                </a:lnTo>
                <a:lnTo>
                  <a:pt x="10227" y="2831356"/>
                </a:lnTo>
                <a:lnTo>
                  <a:pt x="0" y="2780703"/>
                </a:lnTo>
                <a:lnTo>
                  <a:pt x="0" y="130149"/>
                </a:lnTo>
                <a:close/>
              </a:path>
            </a:pathLst>
          </a:custGeom>
          <a:ln w="12191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66798" y="2967859"/>
            <a:ext cx="9791065" cy="24930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2800" spc="1055" dirty="0">
                <a:latin typeface="휴먼아미체"/>
                <a:cs typeface="휴먼아미체"/>
              </a:rPr>
              <a:t>흔히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게시판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등에서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파일을</a:t>
            </a:r>
            <a:r>
              <a:rPr sz="3200" b="1" spc="-210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업로드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할</a:t>
            </a:r>
            <a:r>
              <a:rPr sz="3200" b="1" spc="-18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때나</a:t>
            </a:r>
            <a:r>
              <a:rPr sz="3200" b="1" spc="-18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양식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문서에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45" dirty="0">
                <a:latin typeface="나눔고딕 ExtraBold"/>
                <a:cs typeface="나눔고딕 ExtraBold"/>
              </a:rPr>
              <a:t>파일을 </a:t>
            </a:r>
            <a:r>
              <a:rPr sz="3200" b="1" spc="-155" dirty="0">
                <a:latin typeface="나눔고딕 ExtraBold"/>
                <a:cs typeface="나눔고딕 ExtraBold"/>
              </a:rPr>
              <a:t>첨부할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때</a:t>
            </a:r>
            <a:r>
              <a:rPr sz="3200" b="1" spc="-180" dirty="0">
                <a:latin typeface="나눔고딕 ExtraBold"/>
                <a:cs typeface="나눔고딕 ExtraBold"/>
              </a:rPr>
              <a:t> </a:t>
            </a:r>
            <a:r>
              <a:rPr sz="2800" spc="715" dirty="0">
                <a:latin typeface="휴먼아미체"/>
                <a:cs typeface="휴먼아미체"/>
              </a:rPr>
              <a:t>사용된다</a:t>
            </a:r>
            <a:r>
              <a:rPr sz="2800" spc="715" dirty="0"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  <a:p>
            <a:pPr marL="13335" marR="310515" indent="-635" algn="just">
              <a:lnSpc>
                <a:spcPts val="3030"/>
              </a:lnSpc>
              <a:spcBef>
                <a:spcPts val="10"/>
              </a:spcBef>
            </a:pPr>
            <a:r>
              <a:rPr sz="2800" spc="670" dirty="0">
                <a:latin typeface="휴먼아미체"/>
                <a:cs typeface="휴먼아미체"/>
              </a:rPr>
              <a:t>이</a:t>
            </a:r>
            <a:r>
              <a:rPr sz="2800" spc="-280" dirty="0">
                <a:latin typeface="휴먼아미체"/>
                <a:cs typeface="휴먼아미체"/>
              </a:rPr>
              <a:t> </a:t>
            </a:r>
            <a:r>
              <a:rPr sz="2800" spc="1019" dirty="0">
                <a:latin typeface="휴먼아미체"/>
                <a:cs typeface="휴먼아미체"/>
              </a:rPr>
              <a:t>필드를</a:t>
            </a:r>
            <a:r>
              <a:rPr sz="2800" spc="-265" dirty="0">
                <a:latin typeface="휴먼아미체"/>
                <a:cs typeface="휴먼아미체"/>
              </a:rPr>
              <a:t> </a:t>
            </a:r>
            <a:r>
              <a:rPr sz="2800" spc="640" dirty="0">
                <a:latin typeface="휴먼아미체"/>
                <a:cs typeface="휴먼아미체"/>
              </a:rPr>
              <a:t>넣게</a:t>
            </a:r>
            <a:r>
              <a:rPr sz="2800" spc="-265" dirty="0">
                <a:latin typeface="휴먼아미체"/>
                <a:cs typeface="휴먼아미체"/>
              </a:rPr>
              <a:t> </a:t>
            </a:r>
            <a:r>
              <a:rPr sz="2800" spc="790" dirty="0">
                <a:latin typeface="휴먼아미체"/>
                <a:cs typeface="휴먼아미체"/>
              </a:rPr>
              <a:t>되면</a:t>
            </a:r>
            <a:r>
              <a:rPr sz="2800" spc="-265" dirty="0">
                <a:latin typeface="휴먼아미체"/>
                <a:cs typeface="휴먼아미체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브라우저</a:t>
            </a:r>
            <a:r>
              <a:rPr sz="2800" spc="-270" dirty="0">
                <a:latin typeface="휴먼아미체"/>
                <a:cs typeface="휴먼아미체"/>
              </a:rPr>
              <a:t> </a:t>
            </a:r>
            <a:r>
              <a:rPr sz="2800" spc="680" dirty="0">
                <a:latin typeface="휴먼아미체"/>
                <a:cs typeface="휴먼아미체"/>
              </a:rPr>
              <a:t>화면에</a:t>
            </a:r>
            <a:r>
              <a:rPr sz="2800" spc="-240" dirty="0">
                <a:latin typeface="휴먼아미체"/>
                <a:cs typeface="휴먼아미체"/>
              </a:rPr>
              <a:t> </a:t>
            </a:r>
            <a:r>
              <a:rPr sz="2800" spc="480" dirty="0">
                <a:latin typeface="한컴산뜻돋움"/>
                <a:cs typeface="한컴산뜻돋움"/>
              </a:rPr>
              <a:t>[</a:t>
            </a:r>
            <a:r>
              <a:rPr sz="2800" spc="480" dirty="0">
                <a:latin typeface="휴먼아미체"/>
                <a:cs typeface="휴먼아미체"/>
              </a:rPr>
              <a:t>찾아보기</a:t>
            </a:r>
            <a:r>
              <a:rPr sz="2800" spc="480" dirty="0">
                <a:latin typeface="한컴산뜻돋움"/>
                <a:cs typeface="한컴산뜻돋움"/>
              </a:rPr>
              <a:t>...]</a:t>
            </a:r>
            <a:r>
              <a:rPr sz="2800" spc="480" dirty="0">
                <a:latin typeface="휴먼아미체"/>
                <a:cs typeface="휴먼아미체"/>
              </a:rPr>
              <a:t>라고</a:t>
            </a:r>
            <a:r>
              <a:rPr sz="2800" spc="-210" dirty="0">
                <a:latin typeface="휴먼아미체"/>
                <a:cs typeface="휴먼아미체"/>
              </a:rPr>
              <a:t> </a:t>
            </a:r>
            <a:r>
              <a:rPr sz="2800" spc="944" dirty="0">
                <a:latin typeface="휴먼아미체"/>
                <a:cs typeface="휴먼아미체"/>
              </a:rPr>
              <a:t>표시되는데 </a:t>
            </a:r>
            <a:r>
              <a:rPr sz="2800" spc="670" dirty="0">
                <a:latin typeface="휴먼아미체"/>
                <a:cs typeface="휴먼아미체"/>
              </a:rPr>
              <a:t>이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975" dirty="0">
                <a:latin typeface="휴먼아미체"/>
                <a:cs typeface="휴먼아미체"/>
              </a:rPr>
              <a:t>단추를</a:t>
            </a:r>
            <a:r>
              <a:rPr sz="2800" spc="-275" dirty="0">
                <a:latin typeface="휴먼아미체"/>
                <a:cs typeface="휴먼아미체"/>
              </a:rPr>
              <a:t> </a:t>
            </a:r>
            <a:r>
              <a:rPr sz="2800" spc="885" dirty="0">
                <a:latin typeface="휴먼아미체"/>
                <a:cs typeface="휴먼아미체"/>
              </a:rPr>
              <a:t>클릭한</a:t>
            </a:r>
            <a:r>
              <a:rPr sz="2800" spc="-250" dirty="0">
                <a:latin typeface="휴먼아미체"/>
                <a:cs typeface="휴먼아미체"/>
              </a:rPr>
              <a:t> </a:t>
            </a:r>
            <a:r>
              <a:rPr sz="2800" spc="965" dirty="0">
                <a:latin typeface="휴먼아미체"/>
                <a:cs typeface="휴먼아미체"/>
              </a:rPr>
              <a:t>후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880" dirty="0">
                <a:latin typeface="휴먼아미체"/>
                <a:cs typeface="휴먼아미체"/>
              </a:rPr>
              <a:t>원하는</a:t>
            </a:r>
            <a:r>
              <a:rPr sz="2800" spc="-270" dirty="0">
                <a:latin typeface="휴먼아미체"/>
                <a:cs typeface="휴먼아미체"/>
              </a:rPr>
              <a:t> </a:t>
            </a:r>
            <a:r>
              <a:rPr sz="2800" spc="880" dirty="0">
                <a:latin typeface="휴먼아미체"/>
                <a:cs typeface="휴먼아미체"/>
              </a:rPr>
              <a:t>파일을</a:t>
            </a:r>
            <a:r>
              <a:rPr sz="2800" spc="-270" dirty="0">
                <a:latin typeface="휴먼아미체"/>
                <a:cs typeface="휴먼아미체"/>
              </a:rPr>
              <a:t> </a:t>
            </a:r>
            <a:r>
              <a:rPr sz="2800" spc="735" dirty="0">
                <a:latin typeface="휴먼아미체"/>
                <a:cs typeface="휴먼아미체"/>
              </a:rPr>
              <a:t>선택하면</a:t>
            </a:r>
            <a:r>
              <a:rPr sz="2800" spc="-250" dirty="0">
                <a:latin typeface="휴먼아미체"/>
                <a:cs typeface="휴먼아미체"/>
              </a:rPr>
              <a:t> </a:t>
            </a:r>
            <a:r>
              <a:rPr sz="2800" spc="880" dirty="0">
                <a:latin typeface="휴먼아미체"/>
                <a:cs typeface="휴먼아미체"/>
              </a:rPr>
              <a:t>파일을</a:t>
            </a:r>
            <a:r>
              <a:rPr sz="2800" spc="-270" dirty="0">
                <a:latin typeface="휴먼아미체"/>
                <a:cs typeface="휴먼아미체"/>
              </a:rPr>
              <a:t> </a:t>
            </a:r>
            <a:r>
              <a:rPr sz="2800" spc="880" dirty="0">
                <a:latin typeface="휴먼아미체"/>
                <a:cs typeface="휴먼아미체"/>
              </a:rPr>
              <a:t>첨부할</a:t>
            </a:r>
            <a:r>
              <a:rPr sz="2800" spc="-275" dirty="0">
                <a:latin typeface="휴먼아미체"/>
                <a:cs typeface="휴먼아미체"/>
              </a:rPr>
              <a:t> </a:t>
            </a:r>
            <a:r>
              <a:rPr sz="2800" spc="965" dirty="0">
                <a:latin typeface="휴먼아미체"/>
                <a:cs typeface="휴먼아미체"/>
              </a:rPr>
              <a:t>수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735" dirty="0">
                <a:latin typeface="휴먼아미체"/>
                <a:cs typeface="휴먼아미체"/>
              </a:rPr>
              <a:t>있게 </a:t>
            </a:r>
            <a:r>
              <a:rPr sz="2800" spc="555" dirty="0">
                <a:latin typeface="휴먼아미체"/>
                <a:cs typeface="휴먼아미체"/>
              </a:rPr>
              <a:t>된다</a:t>
            </a:r>
            <a:r>
              <a:rPr sz="2800" spc="555" dirty="0">
                <a:latin typeface="한컴산뜻돋움"/>
                <a:cs typeface="한컴산뜻돋움"/>
              </a:rPr>
              <a:t>.</a:t>
            </a:r>
            <a:r>
              <a:rPr sz="2800" spc="-185" dirty="0">
                <a:latin typeface="한컴산뜻돋움"/>
                <a:cs typeface="한컴산뜻돋움"/>
              </a:rPr>
              <a:t> </a:t>
            </a:r>
            <a:r>
              <a:rPr sz="2800" spc="670" dirty="0">
                <a:latin typeface="휴먼아미체"/>
                <a:cs typeface="휴먼아미체"/>
              </a:rPr>
              <a:t>이</a:t>
            </a:r>
            <a:r>
              <a:rPr sz="2800" spc="-290" dirty="0">
                <a:latin typeface="휴먼아미체"/>
                <a:cs typeface="휴먼아미체"/>
              </a:rPr>
              <a:t> </a:t>
            </a:r>
            <a:r>
              <a:rPr sz="2800" spc="360" dirty="0">
                <a:latin typeface="휴먼아미체"/>
                <a:cs typeface="휴먼아미체"/>
              </a:rPr>
              <a:t>때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dirty="0">
                <a:latin typeface="한컴산뜻돋움"/>
                <a:cs typeface="한컴산뜻돋움"/>
              </a:rPr>
              <a:t>size</a:t>
            </a:r>
            <a:r>
              <a:rPr sz="2800" spc="-114" dirty="0">
                <a:latin typeface="한컴산뜻돋움"/>
                <a:cs typeface="한컴산뜻돋움"/>
              </a:rPr>
              <a:t> </a:t>
            </a:r>
            <a:r>
              <a:rPr sz="2800" spc="935" dirty="0">
                <a:latin typeface="휴먼아미체"/>
                <a:cs typeface="휴먼아미체"/>
              </a:rPr>
              <a:t>속성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1019" dirty="0">
                <a:latin typeface="휴먼아미체"/>
                <a:cs typeface="휴먼아미체"/>
              </a:rPr>
              <a:t>크기를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835" dirty="0">
                <a:latin typeface="휴먼아미체"/>
                <a:cs typeface="휴먼아미체"/>
              </a:rPr>
              <a:t>이용해서</a:t>
            </a:r>
            <a:r>
              <a:rPr sz="2800" spc="-290" dirty="0">
                <a:latin typeface="휴먼아미체"/>
                <a:cs typeface="휴먼아미체"/>
              </a:rPr>
              <a:t> </a:t>
            </a:r>
            <a:r>
              <a:rPr sz="2800" spc="605" dirty="0">
                <a:latin typeface="한컴산뜻돋움"/>
                <a:cs typeface="한컴산뜻돋움"/>
              </a:rPr>
              <a:t>[</a:t>
            </a:r>
            <a:r>
              <a:rPr sz="2800" spc="605" dirty="0">
                <a:latin typeface="휴먼아미체"/>
                <a:cs typeface="휴먼아미체"/>
              </a:rPr>
              <a:t>찾아보기</a:t>
            </a:r>
            <a:r>
              <a:rPr sz="2800" spc="605" dirty="0">
                <a:latin typeface="한컴산뜻돋움"/>
                <a:cs typeface="한컴산뜻돋움"/>
              </a:rPr>
              <a:t>]</a:t>
            </a:r>
            <a:r>
              <a:rPr sz="2800" spc="80" dirty="0">
                <a:latin typeface="한컴산뜻돋움"/>
                <a:cs typeface="한컴산뜻돋움"/>
              </a:rPr>
              <a:t> </a:t>
            </a:r>
            <a:r>
              <a:rPr sz="2800" spc="935" dirty="0">
                <a:latin typeface="휴먼아미체"/>
                <a:cs typeface="휴먼아미체"/>
              </a:rPr>
              <a:t>버튼</a:t>
            </a:r>
            <a:r>
              <a:rPr sz="2800" spc="-285" dirty="0">
                <a:latin typeface="휴먼아미체"/>
                <a:cs typeface="휴먼아미체"/>
              </a:rPr>
              <a:t> </a:t>
            </a:r>
            <a:r>
              <a:rPr sz="2800" spc="715" dirty="0">
                <a:latin typeface="휴먼아미체"/>
                <a:cs typeface="휴먼아미체"/>
              </a:rPr>
              <a:t>앞의</a:t>
            </a:r>
            <a:r>
              <a:rPr sz="2800" spc="-290" dirty="0">
                <a:latin typeface="휴먼아미체"/>
                <a:cs typeface="휴먼아미체"/>
              </a:rPr>
              <a:t> </a:t>
            </a:r>
            <a:r>
              <a:rPr sz="2800" spc="969" dirty="0">
                <a:latin typeface="휴먼아미체"/>
                <a:cs typeface="휴먼아미체"/>
              </a:rPr>
              <a:t>텍스트 </a:t>
            </a:r>
            <a:r>
              <a:rPr sz="2800" spc="1105" dirty="0">
                <a:latin typeface="휴먼아미체"/>
                <a:cs typeface="휴먼아미체"/>
              </a:rPr>
              <a:t>부분의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105" dirty="0">
                <a:latin typeface="휴먼아미체"/>
                <a:cs typeface="휴먼아미체"/>
              </a:rPr>
              <a:t>크기를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60" dirty="0">
                <a:latin typeface="휴먼아미체"/>
                <a:cs typeface="휴먼아미체"/>
              </a:rPr>
              <a:t>조절할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수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530" dirty="0">
                <a:latin typeface="휴먼아미체"/>
                <a:cs typeface="휴먼아미체"/>
              </a:rPr>
              <a:t>있다</a:t>
            </a:r>
            <a:r>
              <a:rPr sz="2800" spc="530" dirty="0"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6016" y="5816284"/>
            <a:ext cx="10537190" cy="722630"/>
            <a:chOff x="751331" y="5498591"/>
            <a:chExt cx="10537190" cy="722630"/>
          </a:xfrm>
        </p:grpSpPr>
        <p:sp>
          <p:nvSpPr>
            <p:cNvPr id="17" name="object 17"/>
            <p:cNvSpPr/>
            <p:nvPr/>
          </p:nvSpPr>
          <p:spPr>
            <a:xfrm>
              <a:off x="751331" y="5498591"/>
              <a:ext cx="10537190" cy="722630"/>
            </a:xfrm>
            <a:custGeom>
              <a:avLst/>
              <a:gdLst/>
              <a:ahLst/>
              <a:cxnLst/>
              <a:rect l="l" t="t" r="r" b="b"/>
              <a:pathLst>
                <a:path w="10537190" h="722629">
                  <a:moveTo>
                    <a:pt x="10536936" y="0"/>
                  </a:moveTo>
                  <a:lnTo>
                    <a:pt x="0" y="0"/>
                  </a:lnTo>
                  <a:lnTo>
                    <a:pt x="0" y="722376"/>
                  </a:lnTo>
                  <a:lnTo>
                    <a:pt x="10536936" y="722376"/>
                  </a:lnTo>
                  <a:lnTo>
                    <a:pt x="10536936" y="0"/>
                  </a:lnTo>
                  <a:close/>
                </a:path>
              </a:pathLst>
            </a:custGeom>
            <a:solidFill>
              <a:srgbClr val="6F6F6F">
                <a:alpha val="3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09" y="5836437"/>
              <a:ext cx="509923" cy="3375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0" y="5593079"/>
              <a:ext cx="842772" cy="4785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79" y="5529071"/>
              <a:ext cx="984503" cy="67970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86016" y="5816284"/>
            <a:ext cx="10537190" cy="72263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1050"/>
              </a:spcBef>
              <a:tabLst>
                <a:tab pos="1073785" algn="l"/>
              </a:tabLst>
            </a:pPr>
            <a:r>
              <a:rPr sz="3600" b="1" spc="-37" baseline="23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참고</a:t>
            </a:r>
            <a:r>
              <a:rPr sz="3600" b="1" baseline="23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	</a:t>
            </a:r>
            <a:r>
              <a:rPr sz="2200" b="1" spc="-1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익스플로러에서는</a:t>
            </a:r>
            <a:r>
              <a:rPr sz="2200" b="1" spc="-5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200" b="1" spc="-75" dirty="0">
                <a:solidFill>
                  <a:srgbClr val="0D0D0D"/>
                </a:solidFill>
                <a:latin typeface="한컴산뜻돋움"/>
                <a:cs typeface="한컴산뜻돋움"/>
              </a:rPr>
              <a:t>[</a:t>
            </a:r>
            <a:r>
              <a:rPr sz="2200" b="1" spc="-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찾아보기</a:t>
            </a:r>
            <a:r>
              <a:rPr sz="2200" b="1" spc="-75" dirty="0">
                <a:solidFill>
                  <a:srgbClr val="0D0D0D"/>
                </a:solidFill>
                <a:latin typeface="한컴산뜻돋움"/>
                <a:cs typeface="한컴산뜻돋움"/>
              </a:rPr>
              <a:t>...]</a:t>
            </a:r>
            <a:r>
              <a:rPr sz="2200" b="1" spc="-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로</a:t>
            </a:r>
            <a:r>
              <a:rPr sz="2200" b="1" spc="-8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200" b="1" spc="-1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표시되고</a:t>
            </a:r>
            <a:r>
              <a:rPr sz="2200" b="1" spc="-7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200" b="1" spc="-1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구글에서는</a:t>
            </a:r>
            <a:r>
              <a:rPr sz="2200" b="1" spc="-7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200" b="1" spc="-95" dirty="0">
                <a:solidFill>
                  <a:srgbClr val="0D0D0D"/>
                </a:solidFill>
                <a:latin typeface="한컴산뜻돋움"/>
                <a:cs typeface="한컴산뜻돋움"/>
              </a:rPr>
              <a:t>[</a:t>
            </a:r>
            <a:r>
              <a:rPr sz="2200" b="1" spc="-9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파일선택</a:t>
            </a:r>
            <a:r>
              <a:rPr sz="2200" b="1" spc="-95" dirty="0">
                <a:solidFill>
                  <a:srgbClr val="0D0D0D"/>
                </a:solidFill>
                <a:latin typeface="한컴산뜻돋움"/>
                <a:cs typeface="한컴산뜻돋움"/>
              </a:rPr>
              <a:t>]</a:t>
            </a:r>
            <a:r>
              <a:rPr sz="2200" b="1" spc="-9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로</a:t>
            </a:r>
            <a:r>
              <a:rPr sz="2200" b="1" spc="-8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200" b="1" spc="-1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표시된다</a:t>
            </a:r>
            <a:r>
              <a:rPr sz="2200" b="1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.</a:t>
            </a:r>
            <a:endParaRPr sz="2200">
              <a:latin typeface="한컴산뜻돋움"/>
              <a:cs typeface="한컴산뜻돋움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0124" y="6542531"/>
            <a:ext cx="3663950" cy="218440"/>
          </a:xfrm>
          <a:custGeom>
            <a:avLst/>
            <a:gdLst/>
            <a:ahLst/>
            <a:cxnLst/>
            <a:rect l="l" t="t" r="r" b="b"/>
            <a:pathLst>
              <a:path w="3663950" h="218440">
                <a:moveTo>
                  <a:pt x="3554729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6"/>
                </a:lnTo>
                <a:lnTo>
                  <a:pt x="8562" y="151382"/>
                </a:lnTo>
                <a:lnTo>
                  <a:pt x="31913" y="186018"/>
                </a:lnTo>
                <a:lnTo>
                  <a:pt x="66549" y="209369"/>
                </a:lnTo>
                <a:lnTo>
                  <a:pt x="108966" y="217932"/>
                </a:lnTo>
                <a:lnTo>
                  <a:pt x="3554729" y="217932"/>
                </a:lnTo>
                <a:lnTo>
                  <a:pt x="3597146" y="209369"/>
                </a:lnTo>
                <a:lnTo>
                  <a:pt x="3631782" y="186018"/>
                </a:lnTo>
                <a:lnTo>
                  <a:pt x="3655133" y="151382"/>
                </a:lnTo>
                <a:lnTo>
                  <a:pt x="3663696" y="108966"/>
                </a:lnTo>
                <a:lnTo>
                  <a:pt x="3655133" y="66549"/>
                </a:lnTo>
                <a:lnTo>
                  <a:pt x="3631782" y="31913"/>
                </a:lnTo>
                <a:lnTo>
                  <a:pt x="3597146" y="8562"/>
                </a:lnTo>
                <a:lnTo>
                  <a:pt x="3554729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CD72CC-25A3-67A1-D127-8126E3B18C9E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B7C970-F602-F1B8-2083-0267B7C84468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645567C-596C-2ED3-CB50-AAD76125E58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41A8235-6A45-D8AB-F371-0F3D6799B62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CFB877-5C2A-9AE1-842D-EBEB7A4C45A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781812"/>
            <a:ext cx="11731750" cy="6076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1691" y="1731790"/>
            <a:ext cx="757682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&lt;form&gt;</a:t>
            </a:r>
            <a:endParaRPr sz="24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4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...</a:t>
            </a:r>
            <a:endParaRPr sz="24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</a:t>
            </a:r>
            <a:endParaRPr sz="24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height="35"</a:t>
            </a:r>
            <a:r>
              <a:rPr sz="24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style="background-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color:#AAC6FF"&gt;</a:t>
            </a:r>
            <a:endParaRPr sz="24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400" spc="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style=font-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size:12;text-</a:t>
            </a:r>
            <a:r>
              <a:rPr sz="24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align:right&gt;</a:t>
            </a:r>
            <a:r>
              <a:rPr sz="2400" spc="65" dirty="0">
                <a:solidFill>
                  <a:srgbClr val="00AFEF"/>
                </a:solidFill>
                <a:latin typeface="휴먼아미체"/>
                <a:cs typeface="휴먼아미체"/>
              </a:rPr>
              <a:t>파일</a:t>
            </a:r>
            <a:r>
              <a:rPr sz="24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&lt;/td&gt;</a:t>
            </a:r>
            <a:endParaRPr sz="24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width="4"&gt;&amp;nbsp;&lt;/td&gt;</a:t>
            </a:r>
            <a:endParaRPr sz="24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&lt;td&gt;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9924" y="4713590"/>
            <a:ext cx="542734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4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2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file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name="file"</a:t>
            </a:r>
            <a:r>
              <a:rPr sz="24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size="18"&gt;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&lt;/td&gt;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&lt;/tr&gt;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...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13677" y="4963540"/>
            <a:ext cx="4415790" cy="1722120"/>
            <a:chOff x="6813677" y="4963540"/>
            <a:chExt cx="4415790" cy="17221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760" y="4992623"/>
              <a:ext cx="4358473" cy="13788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28282" y="4978145"/>
              <a:ext cx="4386580" cy="1408430"/>
            </a:xfrm>
            <a:custGeom>
              <a:avLst/>
              <a:gdLst/>
              <a:ahLst/>
              <a:cxnLst/>
              <a:rect l="l" t="t" r="r" b="b"/>
              <a:pathLst>
                <a:path w="4386580" h="1408429">
                  <a:moveTo>
                    <a:pt x="0" y="0"/>
                  </a:moveTo>
                  <a:lnTo>
                    <a:pt x="4386072" y="0"/>
                  </a:lnTo>
                  <a:lnTo>
                    <a:pt x="4386072" y="1408175"/>
                  </a:lnTo>
                  <a:lnTo>
                    <a:pt x="0" y="1408175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2760" y="6377939"/>
              <a:ext cx="4274819" cy="3073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376693" y="4753651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22664" y="4748783"/>
            <a:ext cx="219455" cy="219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6CB943-B91E-D973-96EA-E57CECFB42F6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CA2EF-D36B-9CB8-C940-F407B6BF2113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48533" y="4354852"/>
            <a:ext cx="6767195" cy="1520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&lt;form&gt;</a:t>
            </a:r>
            <a:endParaRPr sz="1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...</a:t>
            </a:r>
            <a:endParaRPr sz="1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14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4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width="50"</a:t>
            </a:r>
            <a:r>
              <a:rPr sz="1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rowspan="2"&gt;</a:t>
            </a:r>
            <a:endParaRPr sz="1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1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40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1400" dirty="0">
                <a:solidFill>
                  <a:srgbClr val="FF0000"/>
                </a:solidFill>
                <a:latin typeface="한컴산뜻돋움"/>
                <a:cs typeface="한컴산뜻돋움"/>
              </a:rPr>
              <a:t>image</a:t>
            </a:r>
            <a:r>
              <a:rPr sz="140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1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name="login"</a:t>
            </a:r>
            <a:r>
              <a:rPr sz="1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</a:t>
            </a:r>
            <a:r>
              <a:rPr sz="1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submit.gif</a:t>
            </a:r>
            <a:r>
              <a:rPr sz="1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"&gt;</a:t>
            </a:r>
            <a:endParaRPr sz="1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&lt;/td&gt;</a:t>
            </a:r>
            <a:endParaRPr sz="1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...</a:t>
            </a:r>
            <a:endParaRPr sz="1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1400" dirty="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2838"/>
            <a:ext cx="413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03.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다양한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dirty="0">
                <a:solidFill>
                  <a:srgbClr val="FFFFFF"/>
                </a:solidFill>
                <a:latin typeface="나눔고딕"/>
                <a:cs typeface="나눔고딕"/>
              </a:rPr>
              <a:t>폼</a:t>
            </a:r>
            <a:r>
              <a:rPr sz="2800" b="1" spc="-16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요소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나눔고딕"/>
                <a:cs typeface="나눔고딕"/>
              </a:rPr>
              <a:t>삽입하기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88632" y="1553511"/>
            <a:ext cx="68446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81025" algn="l"/>
              </a:tabLst>
            </a:pPr>
            <a:r>
              <a:rPr sz="4400" b="1" spc="-165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이미지</a:t>
            </a:r>
            <a:r>
              <a:rPr sz="4400" b="1" spc="-54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11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필드</a:t>
            </a:r>
            <a:r>
              <a:rPr sz="4400" b="1" spc="-52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–</a:t>
            </a:r>
            <a:r>
              <a:rPr sz="4400" b="1" spc="-50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9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type=“image”</a:t>
            </a:r>
            <a:endParaRPr sz="4400" dirty="0">
              <a:latin typeface="나눔고딕 ExtraBold"/>
              <a:cs typeface="나눔고딕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1306" y="2253630"/>
            <a:ext cx="11369040" cy="1975485"/>
            <a:chOff x="435863" y="2154935"/>
            <a:chExt cx="11369040" cy="1975485"/>
          </a:xfrm>
        </p:grpSpPr>
        <p:sp>
          <p:nvSpPr>
            <p:cNvPr id="12" name="object 12"/>
            <p:cNvSpPr/>
            <p:nvPr/>
          </p:nvSpPr>
          <p:spPr>
            <a:xfrm>
              <a:off x="763523" y="2464311"/>
              <a:ext cx="10551160" cy="1348740"/>
            </a:xfrm>
            <a:custGeom>
              <a:avLst/>
              <a:gdLst/>
              <a:ahLst/>
              <a:cxnLst/>
              <a:rect l="l" t="t" r="r" b="b"/>
              <a:pathLst>
                <a:path w="10551160" h="1348739">
                  <a:moveTo>
                    <a:pt x="10425938" y="0"/>
                  </a:moveTo>
                  <a:lnTo>
                    <a:pt x="124714" y="0"/>
                  </a:lnTo>
                  <a:lnTo>
                    <a:pt x="76172" y="9799"/>
                  </a:lnTo>
                  <a:lnTo>
                    <a:pt x="36529" y="36525"/>
                  </a:lnTo>
                  <a:lnTo>
                    <a:pt x="9801" y="76166"/>
                  </a:lnTo>
                  <a:lnTo>
                    <a:pt x="0" y="124713"/>
                  </a:lnTo>
                  <a:lnTo>
                    <a:pt x="0" y="1224013"/>
                  </a:lnTo>
                  <a:lnTo>
                    <a:pt x="9801" y="1272562"/>
                  </a:lnTo>
                  <a:lnTo>
                    <a:pt x="36529" y="1312208"/>
                  </a:lnTo>
                  <a:lnTo>
                    <a:pt x="76172" y="1338938"/>
                  </a:lnTo>
                  <a:lnTo>
                    <a:pt x="124714" y="1348739"/>
                  </a:lnTo>
                  <a:lnTo>
                    <a:pt x="10425938" y="1348739"/>
                  </a:lnTo>
                  <a:lnTo>
                    <a:pt x="10474479" y="1338938"/>
                  </a:lnTo>
                  <a:lnTo>
                    <a:pt x="10514122" y="1312208"/>
                  </a:lnTo>
                  <a:lnTo>
                    <a:pt x="10540850" y="1272562"/>
                  </a:lnTo>
                  <a:lnTo>
                    <a:pt x="10550652" y="1224013"/>
                  </a:lnTo>
                  <a:lnTo>
                    <a:pt x="10550652" y="124713"/>
                  </a:lnTo>
                  <a:lnTo>
                    <a:pt x="10540850" y="76166"/>
                  </a:lnTo>
                  <a:lnTo>
                    <a:pt x="10514122" y="36525"/>
                  </a:lnTo>
                  <a:lnTo>
                    <a:pt x="10474479" y="9799"/>
                  </a:lnTo>
                  <a:lnTo>
                    <a:pt x="1042593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3523" y="2464311"/>
              <a:ext cx="10551160" cy="1348740"/>
            </a:xfrm>
            <a:custGeom>
              <a:avLst/>
              <a:gdLst/>
              <a:ahLst/>
              <a:cxnLst/>
              <a:rect l="l" t="t" r="r" b="b"/>
              <a:pathLst>
                <a:path w="10551160" h="1348739">
                  <a:moveTo>
                    <a:pt x="0" y="124713"/>
                  </a:moveTo>
                  <a:lnTo>
                    <a:pt x="9801" y="76166"/>
                  </a:lnTo>
                  <a:lnTo>
                    <a:pt x="36529" y="36525"/>
                  </a:lnTo>
                  <a:lnTo>
                    <a:pt x="76172" y="9799"/>
                  </a:lnTo>
                  <a:lnTo>
                    <a:pt x="124714" y="0"/>
                  </a:lnTo>
                  <a:lnTo>
                    <a:pt x="10425938" y="0"/>
                  </a:lnTo>
                  <a:lnTo>
                    <a:pt x="10474479" y="9799"/>
                  </a:lnTo>
                  <a:lnTo>
                    <a:pt x="10514122" y="36525"/>
                  </a:lnTo>
                  <a:lnTo>
                    <a:pt x="10540850" y="76166"/>
                  </a:lnTo>
                  <a:lnTo>
                    <a:pt x="10550652" y="124713"/>
                  </a:lnTo>
                  <a:lnTo>
                    <a:pt x="10550652" y="1224013"/>
                  </a:lnTo>
                  <a:lnTo>
                    <a:pt x="10540850" y="1272562"/>
                  </a:lnTo>
                  <a:lnTo>
                    <a:pt x="10514122" y="1312208"/>
                  </a:lnTo>
                  <a:lnTo>
                    <a:pt x="10474479" y="1338938"/>
                  </a:lnTo>
                  <a:lnTo>
                    <a:pt x="10425938" y="1348739"/>
                  </a:lnTo>
                  <a:lnTo>
                    <a:pt x="124714" y="1348739"/>
                  </a:lnTo>
                  <a:lnTo>
                    <a:pt x="76172" y="1338938"/>
                  </a:lnTo>
                  <a:lnTo>
                    <a:pt x="36529" y="1312208"/>
                  </a:lnTo>
                  <a:lnTo>
                    <a:pt x="9801" y="1272562"/>
                  </a:lnTo>
                  <a:lnTo>
                    <a:pt x="0" y="1224013"/>
                  </a:lnTo>
                  <a:lnTo>
                    <a:pt x="0" y="124713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8792" y="3817840"/>
              <a:ext cx="2441727" cy="312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5853" y="3817902"/>
              <a:ext cx="2269050" cy="2420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0243" y="2154935"/>
              <a:ext cx="2441732" cy="3121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863" y="2225039"/>
              <a:ext cx="2269050" cy="24202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38016" y="2670117"/>
            <a:ext cx="9585960" cy="9671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ct val="92400"/>
              </a:lnSpc>
              <a:spcBef>
                <a:spcPts val="425"/>
              </a:spcBef>
            </a:pPr>
            <a:r>
              <a:rPr sz="2800" spc="910" dirty="0">
                <a:latin typeface="휴먼아미체"/>
                <a:cs typeface="휴먼아미체"/>
              </a:rPr>
              <a:t>이미지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105" dirty="0">
                <a:latin typeface="휴먼아미체"/>
                <a:cs typeface="휴먼아미체"/>
              </a:rPr>
              <a:t>필드는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버튼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695" dirty="0">
                <a:latin typeface="휴먼아미체"/>
                <a:cs typeface="휴먼아미체"/>
              </a:rPr>
              <a:t>대신에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이미지로</a:t>
            </a:r>
            <a:r>
              <a:rPr sz="3600" b="1" spc="-18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만든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버튼을</a:t>
            </a:r>
            <a:r>
              <a:rPr sz="3600" b="1" spc="-185" dirty="0">
                <a:latin typeface="나눔고딕 ExtraBold"/>
                <a:cs typeface="나눔고딕 ExtraBold"/>
              </a:rPr>
              <a:t> </a:t>
            </a:r>
            <a:r>
              <a:rPr sz="3600" b="1" spc="484" dirty="0">
                <a:latin typeface="나눔고딕 ExtraBold"/>
                <a:cs typeface="나눔고딕 ExtraBold"/>
              </a:rPr>
              <a:t>사용</a:t>
            </a:r>
            <a:r>
              <a:rPr sz="2800" spc="484" dirty="0">
                <a:latin typeface="휴먼아미체"/>
                <a:cs typeface="휴먼아미체"/>
              </a:rPr>
              <a:t>하려고 </a:t>
            </a:r>
            <a:r>
              <a:rPr sz="2800" spc="755" dirty="0">
                <a:latin typeface="휴먼아미체"/>
                <a:cs typeface="휴먼아미체"/>
              </a:rPr>
              <a:t>할</a:t>
            </a:r>
            <a:r>
              <a:rPr sz="2800" spc="-525" dirty="0">
                <a:latin typeface="휴먼아미체"/>
                <a:cs typeface="휴먼아미체"/>
              </a:rPr>
              <a:t> </a:t>
            </a:r>
            <a:r>
              <a:rPr sz="2800" spc="600" dirty="0">
                <a:latin typeface="휴먼아미체"/>
                <a:cs typeface="휴먼아미체"/>
              </a:rPr>
              <a:t>때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685" dirty="0">
                <a:latin typeface="휴먼아미체"/>
                <a:cs typeface="휴먼아미체"/>
              </a:rPr>
              <a:t>사용한다</a:t>
            </a:r>
            <a:r>
              <a:rPr sz="2800" spc="685" dirty="0"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64483" y="4411615"/>
            <a:ext cx="3755567" cy="96541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7550005" y="4397137"/>
            <a:ext cx="3784600" cy="992505"/>
          </a:xfrm>
          <a:custGeom>
            <a:avLst/>
            <a:gdLst/>
            <a:ahLst/>
            <a:cxnLst/>
            <a:rect l="l" t="t" r="r" b="b"/>
            <a:pathLst>
              <a:path w="3784600" h="992504">
                <a:moveTo>
                  <a:pt x="0" y="0"/>
                </a:moveTo>
                <a:lnTo>
                  <a:pt x="3784092" y="0"/>
                </a:lnTo>
                <a:lnTo>
                  <a:pt x="3784092" y="992123"/>
                </a:lnTo>
                <a:lnTo>
                  <a:pt x="0" y="992123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90390" y="5374783"/>
            <a:ext cx="3694175" cy="27198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517080" y="4156125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63743" y="4151010"/>
            <a:ext cx="219455" cy="219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426082-65A4-9829-B8C2-A988ADA9609F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7F2E6-D90C-290D-8C49-E18A8FC95426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7C1204-D5FA-8FF8-279A-B1AA6D3C2F1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5A4169-FDE7-CC45-B1D0-8F116BB87A3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38783D-DD87-5524-CE20-31056225206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895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type = “radio”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8413" y="1528955"/>
            <a:ext cx="539412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여러 항목 중 하나만 선택할 때</a:t>
            </a:r>
            <a:endParaRPr lang="en-US" altLang="ko-KR" sz="1400"/>
          </a:p>
        </p:txBody>
      </p:sp>
      <p:sp>
        <p:nvSpPr>
          <p:cNvPr id="16" name="TextBox 15"/>
          <p:cNvSpPr txBox="1"/>
          <p:nvPr/>
        </p:nvSpPr>
        <p:spPr>
          <a:xfrm>
            <a:off x="560553" y="3119649"/>
            <a:ext cx="446294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여러 항목 중 둘 이상을 선택할 때</a:t>
            </a:r>
            <a:endParaRPr lang="en-US" altLang="ko-KR" sz="1400"/>
          </a:p>
        </p:txBody>
      </p:sp>
      <p:sp>
        <p:nvSpPr>
          <p:cNvPr id="18" name="TextBox 17"/>
          <p:cNvSpPr txBox="1"/>
          <p:nvPr/>
        </p:nvSpPr>
        <p:spPr>
          <a:xfrm>
            <a:off x="536895" y="2817744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type = “checkbox”</a:t>
            </a:r>
            <a:endParaRPr lang="ko-KR" altLang="en-US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86" y="1929138"/>
            <a:ext cx="3209925" cy="314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6" y="3485515"/>
            <a:ext cx="3333750" cy="304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965" y="1657391"/>
            <a:ext cx="5629275" cy="1943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535" y="5215146"/>
            <a:ext cx="446294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색상</a:t>
            </a:r>
            <a:r>
              <a:rPr lang="en-US" altLang="ko-KR" sz="1400"/>
              <a:t> </a:t>
            </a:r>
            <a:r>
              <a:rPr lang="ko-KR" altLang="en-US" sz="1400"/>
              <a:t>표에서 색상 선택</a:t>
            </a:r>
            <a:endParaRPr lang="en-US" altLang="ko-KR" sz="1400"/>
          </a:p>
        </p:txBody>
      </p:sp>
      <p:sp>
        <p:nvSpPr>
          <p:cNvPr id="22" name="TextBox 21"/>
          <p:cNvSpPr txBox="1"/>
          <p:nvPr/>
        </p:nvSpPr>
        <p:spPr>
          <a:xfrm>
            <a:off x="645026" y="4913241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type = “color”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33" y="5691930"/>
            <a:ext cx="4057650" cy="3238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4F5AA0-5773-41AC-B921-334F7B7B9F41}"/>
              </a:ext>
            </a:extLst>
          </p:cNvPr>
          <p:cNvCxnSpPr/>
          <p:nvPr/>
        </p:nvCxnSpPr>
        <p:spPr>
          <a:xfrm>
            <a:off x="472439" y="4345497"/>
            <a:ext cx="1055069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9BE519-2C17-53E6-C875-9C4486D6C46E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669BC4D-AE6B-4E83-BA3A-3BF606232D5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CD4BE4-5CEC-8863-BAB3-6BAD5A8931F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1D117-A29B-CB36-17C2-9F31D7BBA04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20014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895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type = “search”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713064" y="1652631"/>
            <a:ext cx="4815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검색</a:t>
            </a:r>
            <a:r>
              <a:rPr lang="en-US" altLang="ko-KR" sz="1400"/>
              <a:t> </a:t>
            </a:r>
            <a:r>
              <a:rPr lang="ko-KR" altLang="en-US" sz="1400"/>
              <a:t>필드 </a:t>
            </a:r>
            <a:r>
              <a:rPr lang="en-US" altLang="ko-KR" sz="14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검색 창에 </a:t>
            </a:r>
            <a:r>
              <a:rPr lang="en-US" altLang="ko-KR" sz="1400"/>
              <a:t>x </a:t>
            </a:r>
            <a:r>
              <a:rPr lang="ko-KR" altLang="en-US" sz="1400"/>
              <a:t>표시가 되어 검색어 삭제 쉬움</a:t>
            </a:r>
            <a:endParaRPr lang="en-US" altLang="ko-KR" sz="1400"/>
          </a:p>
        </p:txBody>
      </p:sp>
      <p:sp>
        <p:nvSpPr>
          <p:cNvPr id="10" name="TextBox 9"/>
          <p:cNvSpPr txBox="1"/>
          <p:nvPr/>
        </p:nvSpPr>
        <p:spPr>
          <a:xfrm>
            <a:off x="5860424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type = “</a:t>
            </a:r>
            <a:r>
              <a:rPr lang="en-US" altLang="ko-KR" b="1" dirty="0" err="1"/>
              <a:t>url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36593" y="1652631"/>
            <a:ext cx="446294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웹 주소 필드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http://’</a:t>
            </a:r>
            <a:r>
              <a:rPr lang="ko-KR" altLang="en-US" sz="1400"/>
              <a:t>로 시작하는 사이트 주소 입력</a:t>
            </a:r>
            <a:endParaRPr lang="en-US" altLang="ko-KR" sz="1400"/>
          </a:p>
        </p:txBody>
      </p:sp>
      <p:sp>
        <p:nvSpPr>
          <p:cNvPr id="15" name="TextBox 14"/>
          <p:cNvSpPr txBox="1"/>
          <p:nvPr/>
        </p:nvSpPr>
        <p:spPr>
          <a:xfrm>
            <a:off x="649904" y="3649212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type = “email”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26073" y="4135773"/>
            <a:ext cx="4462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메일 주소 입력 필드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메일 주소 형식 자동 체크</a:t>
            </a:r>
            <a:endParaRPr lang="en-US" altLang="ko-KR" sz="1400"/>
          </a:p>
        </p:txBody>
      </p:sp>
      <p:sp>
        <p:nvSpPr>
          <p:cNvPr id="17" name="TextBox 16"/>
          <p:cNvSpPr txBox="1"/>
          <p:nvPr/>
        </p:nvSpPr>
        <p:spPr>
          <a:xfrm>
            <a:off x="6107507" y="3649212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type = “</a:t>
            </a:r>
            <a:r>
              <a:rPr lang="en-US" altLang="ko-KR" b="1" dirty="0" err="1"/>
              <a:t>tel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283676" y="4135773"/>
            <a:ext cx="4462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전화번호 입력 필드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사용자 입력을 체크하지는 않음</a:t>
            </a:r>
            <a:r>
              <a:rPr lang="en-US" altLang="ko-KR" sz="140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09" y="2460899"/>
            <a:ext cx="3009900" cy="371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67" y="2484711"/>
            <a:ext cx="2971800" cy="323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09" y="5077284"/>
            <a:ext cx="3133725" cy="3238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803" y="5013275"/>
            <a:ext cx="3219450" cy="3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BFD04-8AAB-5797-7487-D7601342CA35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BF50C9-43DD-E0CF-00DB-5B01A10FB9C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49370-A284-462D-C57A-7843EF2ECF4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AF2AB-C648-DE38-A5A8-9E4FDAF3268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362534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895" y="116607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type = “number”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8413" y="1528955"/>
            <a:ext cx="53941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숫자</a:t>
            </a:r>
            <a:r>
              <a:rPr lang="en-US" altLang="ko-KR" sz="1400"/>
              <a:t> </a:t>
            </a:r>
            <a:r>
              <a:rPr lang="ko-KR" altLang="en-US" sz="1400"/>
              <a:t>입력 필드</a:t>
            </a:r>
            <a:r>
              <a:rPr lang="en-US" altLang="ko-KR" sz="1400"/>
              <a:t>. </a:t>
            </a:r>
            <a:r>
              <a:rPr lang="ko-KR" altLang="en-US" sz="1400"/>
              <a:t>브라우저에 따라 스핀 박스로 표시됨</a:t>
            </a:r>
            <a:endParaRPr lang="en-US" altLang="ko-KR" sz="1400"/>
          </a:p>
        </p:txBody>
      </p:sp>
      <p:sp>
        <p:nvSpPr>
          <p:cNvPr id="16" name="TextBox 15"/>
          <p:cNvSpPr txBox="1"/>
          <p:nvPr/>
        </p:nvSpPr>
        <p:spPr>
          <a:xfrm>
            <a:off x="698413" y="4253012"/>
            <a:ext cx="446294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숫자 입력 필드</a:t>
            </a:r>
            <a:r>
              <a:rPr lang="en-US" altLang="ko-KR" sz="1400"/>
              <a:t>. </a:t>
            </a:r>
            <a:r>
              <a:rPr lang="ko-KR" altLang="en-US" sz="1400"/>
              <a:t>슬라이드 막대를 이용해 숫자 입력</a:t>
            </a:r>
            <a:endParaRPr lang="en-US" altLang="ko-KR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01" y="1947408"/>
            <a:ext cx="3114675" cy="3333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9904" y="395110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type = “range”</a:t>
            </a:r>
            <a:endParaRPr lang="ko-KR" altLang="en-US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299"/>
          <a:stretch/>
        </p:blipFill>
        <p:spPr>
          <a:xfrm>
            <a:off x="649904" y="2299141"/>
            <a:ext cx="4635160" cy="11056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86" y="4622344"/>
            <a:ext cx="3048000" cy="3143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95" y="4874437"/>
            <a:ext cx="4624461" cy="150423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31055" y="2007128"/>
            <a:ext cx="65412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="member"&gt;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참여인원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최대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="member"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step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="stuffs"&gt;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지원물품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(1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인당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="stuffs"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="50"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step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="5"&gt;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="satis"&gt;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희망 단계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중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상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="range"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="satis"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="3"&gt;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   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959" y="4622344"/>
            <a:ext cx="3448050" cy="1514475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5452844" y="1451295"/>
            <a:ext cx="0" cy="49273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BA892C-D9B4-1A31-F589-CF928EC5EF4C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DA2193-D269-0467-3126-28DAF4BE493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EB5158-4A72-43C1-D42E-C0A6CAE8F4E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5F6E0-9088-B145-6801-5C4D67B42D3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76164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838"/>
            <a:ext cx="4912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입력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양식(Form)</a:t>
            </a:r>
            <a:r>
              <a:rPr sz="2800" b="1" spc="-13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태그와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종류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920" y="978132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양식의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다양한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적용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7595" y="1546859"/>
            <a:ext cx="3938270" cy="1129030"/>
            <a:chOff x="577595" y="1546859"/>
            <a:chExt cx="3938270" cy="1129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95" y="1568196"/>
              <a:ext cx="3938016" cy="8168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192" y="2385060"/>
              <a:ext cx="2645181" cy="2903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9" y="1546859"/>
              <a:ext cx="1825751" cy="10119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9195" y="1546859"/>
              <a:ext cx="1825751" cy="10119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4491" y="1546859"/>
              <a:ext cx="813815" cy="101193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80497" y="1666638"/>
            <a:ext cx="283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14" dirty="0">
                <a:latin typeface="나눔고딕 ExtraBold"/>
                <a:cs typeface="나눔고딕 ExtraBold"/>
              </a:rPr>
              <a:t>양식이</a:t>
            </a:r>
            <a:r>
              <a:rPr sz="3600" b="1" spc="-290" dirty="0">
                <a:latin typeface="나눔고딕 ExtraBold"/>
                <a:cs typeface="나눔고딕 ExtraBold"/>
              </a:rPr>
              <a:t> </a:t>
            </a:r>
            <a:r>
              <a:rPr sz="3600" b="1" spc="-135" dirty="0">
                <a:latin typeface="나눔고딕 ExtraBold"/>
                <a:cs typeface="나눔고딕 ExtraBold"/>
              </a:rPr>
              <a:t>없다면?</a:t>
            </a:r>
            <a:endParaRPr sz="3600">
              <a:latin typeface="나눔고딕 ExtraBold"/>
              <a:cs typeface="나눔고딕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7595" y="3759708"/>
            <a:ext cx="3938270" cy="1129665"/>
            <a:chOff x="577595" y="3759708"/>
            <a:chExt cx="3938270" cy="112966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95" y="3782567"/>
              <a:ext cx="3938016" cy="8168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192" y="4599432"/>
              <a:ext cx="2645181" cy="2894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99" y="3759708"/>
              <a:ext cx="2234183" cy="10119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9151" y="3759708"/>
              <a:ext cx="1008887" cy="10119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0359" y="3759708"/>
              <a:ext cx="1417319" cy="10119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7223" y="3759708"/>
              <a:ext cx="813815" cy="101193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12985" y="2532391"/>
            <a:ext cx="10821670" cy="39928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5"/>
              </a:spcBef>
            </a:pPr>
            <a:r>
              <a:rPr sz="2400" spc="844" dirty="0">
                <a:latin typeface="휴먼아미체"/>
                <a:cs typeface="휴먼아미체"/>
              </a:rPr>
              <a:t>사용자는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홈페이지가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일방적으로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제공하는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정보만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얻을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자신의</a:t>
            </a:r>
            <a:r>
              <a:rPr sz="3200" b="1" spc="-20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13213C"/>
                </a:solidFill>
                <a:latin typeface="나눔고딕 ExtraBold"/>
                <a:cs typeface="나눔고딕 ExtraBold"/>
              </a:rPr>
              <a:t>생각이나</a:t>
            </a:r>
            <a:r>
              <a:rPr sz="3200" b="1" spc="-19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1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정보를 </a:t>
            </a:r>
            <a:r>
              <a:rPr sz="3200" b="1" spc="-16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홈페이지에</a:t>
            </a:r>
            <a:r>
              <a:rPr sz="3200" b="1" spc="-204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13213C"/>
                </a:solidFill>
                <a:latin typeface="나눔고딕 ExtraBold"/>
                <a:cs typeface="나눔고딕 ExtraBold"/>
              </a:rPr>
              <a:t>기록할</a:t>
            </a:r>
            <a:r>
              <a:rPr sz="3200" b="1" spc="-195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수</a:t>
            </a:r>
            <a:r>
              <a:rPr sz="3200" b="1" spc="-18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있는</a:t>
            </a:r>
            <a:r>
              <a:rPr sz="3200" b="1" spc="-195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13213C"/>
                </a:solidFill>
                <a:latin typeface="나눔고딕 ExtraBold"/>
                <a:cs typeface="나눔고딕 ExtraBold"/>
              </a:rPr>
              <a:t>방법이</a:t>
            </a:r>
            <a:r>
              <a:rPr sz="3200" b="1" spc="-19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없는</a:t>
            </a:r>
            <a:r>
              <a:rPr sz="3200" b="1" spc="-195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30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것</a:t>
            </a:r>
            <a:r>
              <a:rPr sz="2400" spc="300" dirty="0">
                <a:latin typeface="휴먼아미체"/>
                <a:cs typeface="휴먼아미체"/>
              </a:rPr>
              <a:t>이다</a:t>
            </a:r>
            <a:r>
              <a:rPr sz="2400" spc="3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80010">
              <a:lnSpc>
                <a:spcPct val="100000"/>
              </a:lnSpc>
              <a:spcBef>
                <a:spcPts val="2925"/>
              </a:spcBef>
            </a:pPr>
            <a:r>
              <a:rPr sz="36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주의해야</a:t>
            </a:r>
            <a:r>
              <a:rPr sz="3600" b="1" spc="-27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3600" b="1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할</a:t>
            </a:r>
            <a:r>
              <a:rPr sz="3600" b="1" spc="-30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것은?</a:t>
            </a:r>
            <a:endParaRPr sz="3600">
              <a:latin typeface="나눔고딕 ExtraBold"/>
              <a:cs typeface="나눔고딕 ExtraBold"/>
            </a:endParaRPr>
          </a:p>
          <a:p>
            <a:pPr marL="12700" marR="214629">
              <a:lnSpc>
                <a:spcPct val="100699"/>
              </a:lnSpc>
              <a:spcBef>
                <a:spcPts val="2760"/>
              </a:spcBef>
            </a:pPr>
            <a:r>
              <a:rPr sz="2400" spc="730" dirty="0">
                <a:latin typeface="휴먼아미체"/>
                <a:cs typeface="휴먼아미체"/>
              </a:rPr>
              <a:t>회원가입이나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검색</a:t>
            </a:r>
            <a:r>
              <a:rPr sz="2400" spc="430" dirty="0">
                <a:latin typeface="한컴산뜻돋움"/>
                <a:cs typeface="한컴산뜻돋움"/>
              </a:rPr>
              <a:t>,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게시물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작성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등에서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사용된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양식은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3200" b="1" spc="-20" dirty="0">
                <a:solidFill>
                  <a:srgbClr val="13213C"/>
                </a:solidFill>
                <a:latin typeface="한컴산뜻돋움"/>
                <a:cs typeface="한컴산뜻돋움"/>
              </a:rPr>
              <a:t>CGI</a:t>
            </a:r>
            <a:r>
              <a:rPr sz="3200" b="1" spc="-145" dirty="0">
                <a:solidFill>
                  <a:srgbClr val="13213C"/>
                </a:solidFill>
                <a:latin typeface="한컴산뜻돋움"/>
                <a:cs typeface="한컴산뜻돋움"/>
              </a:rPr>
              <a:t> </a:t>
            </a:r>
            <a:r>
              <a:rPr sz="3200" b="1" spc="-16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나</a:t>
            </a:r>
            <a:r>
              <a:rPr sz="3200" b="1" spc="-195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dirty="0">
                <a:solidFill>
                  <a:srgbClr val="13213C"/>
                </a:solidFill>
                <a:latin typeface="한컴산뜻돋움"/>
                <a:cs typeface="한컴산뜻돋움"/>
              </a:rPr>
              <a:t>ASP,</a:t>
            </a:r>
            <a:r>
              <a:rPr sz="3200" b="1" spc="-130" dirty="0">
                <a:solidFill>
                  <a:srgbClr val="13213C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13213C"/>
                </a:solidFill>
                <a:latin typeface="한컴산뜻돋움"/>
                <a:cs typeface="한컴산뜻돋움"/>
              </a:rPr>
              <a:t>PHP,</a:t>
            </a:r>
            <a:r>
              <a:rPr sz="3200" b="1" spc="-125" dirty="0">
                <a:solidFill>
                  <a:srgbClr val="13213C"/>
                </a:solidFill>
                <a:latin typeface="한컴산뜻돋움"/>
                <a:cs typeface="한컴산뜻돋움"/>
              </a:rPr>
              <a:t> </a:t>
            </a:r>
            <a:r>
              <a:rPr sz="3200" b="1" spc="-25" dirty="0">
                <a:solidFill>
                  <a:srgbClr val="13213C"/>
                </a:solidFill>
                <a:latin typeface="한컴산뜻돋움"/>
                <a:cs typeface="한컴산뜻돋움"/>
              </a:rPr>
              <a:t>JSP </a:t>
            </a:r>
            <a:r>
              <a:rPr sz="3200" b="1" spc="-16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같은</a:t>
            </a:r>
            <a:r>
              <a:rPr sz="3200" b="1" spc="-204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13213C"/>
                </a:solidFill>
                <a:latin typeface="나눔고딕 ExtraBold"/>
                <a:cs typeface="나눔고딕 ExtraBold"/>
              </a:rPr>
              <a:t>특별한</a:t>
            </a:r>
            <a:r>
              <a:rPr sz="3200" b="1" spc="-20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프로그램을</a:t>
            </a:r>
            <a:r>
              <a:rPr sz="3200" b="1" spc="-21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13213C"/>
                </a:solidFill>
                <a:latin typeface="나눔고딕 ExtraBold"/>
                <a:cs typeface="나눔고딕 ExtraBold"/>
              </a:rPr>
              <a:t>거쳐야</a:t>
            </a:r>
            <a:r>
              <a:rPr sz="3200" b="1" spc="-204" dirty="0">
                <a:solidFill>
                  <a:srgbClr val="13213C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11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처리</a:t>
            </a:r>
            <a:r>
              <a:rPr sz="2400" spc="110" dirty="0">
                <a:latin typeface="휴먼아미체"/>
                <a:cs typeface="휴먼아미체"/>
              </a:rPr>
              <a:t>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HTML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코드만으로는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양식을 </a:t>
            </a:r>
            <a:r>
              <a:rPr sz="2400" spc="740" dirty="0">
                <a:latin typeface="휴먼아미체"/>
                <a:cs typeface="휴먼아미체"/>
              </a:rPr>
              <a:t>사용해서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양식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문서를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만들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뿐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회원을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25" dirty="0">
                <a:latin typeface="휴먼아미체"/>
                <a:cs typeface="휴먼아미체"/>
              </a:rPr>
              <a:t>가입시킨다거나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검색할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없다는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것을 </a:t>
            </a:r>
            <a:r>
              <a:rPr sz="2400" spc="650" dirty="0">
                <a:latin typeface="휴먼아미체"/>
                <a:cs typeface="휴먼아미체"/>
              </a:rPr>
              <a:t>이해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해야만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한다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822C4-02B6-95BF-FA88-0156D0DCC05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양식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(Form)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종류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7697A8-CB56-3358-029A-9644E7B7C24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C0F48C-1823-E81F-E6C1-6451CF15DE3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47D1CE-15D4-3130-1D1E-6722CA8535C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4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여러데이터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53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&lt;select&gt;, &lt;optgroup&gt;, &lt;option&gt;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여러 옵션 중에서 선택 </a:t>
            </a:r>
            <a:r>
              <a:rPr lang="en-US" altLang="ko-KR" sz="1400"/>
              <a:t>– </a:t>
            </a:r>
            <a:r>
              <a:rPr lang="ko-KR" altLang="en-US" sz="1400"/>
              <a:t>드롭다운 목록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공간을 최소한으로 사용하면서 여러 옵션 표시 가능</a:t>
            </a:r>
            <a:endParaRPr lang="en-US" altLang="ko-KR" sz="14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4" y="2444922"/>
            <a:ext cx="4171950" cy="12858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248" y="4044259"/>
            <a:ext cx="48208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="class"&gt;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archi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건축공학과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="mechanic"&gt;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기계공학과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indust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산업공학과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elec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전기전자공학과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="computer"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selected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컴퓨터공학과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="chemical"&gt;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화학공학과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8" y="5927381"/>
            <a:ext cx="904875" cy="1809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486" y="5120683"/>
            <a:ext cx="1628914" cy="1343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54572" y="1287895"/>
            <a:ext cx="501661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&lt;select&gt; </a:t>
            </a:r>
            <a:r>
              <a:rPr lang="ko-KR" altLang="en-US" sz="1400" b="1"/>
              <a:t>태그의 속성</a:t>
            </a:r>
            <a:endParaRPr lang="en-US" altLang="ko-KR" sz="1400" b="1"/>
          </a:p>
        </p:txBody>
      </p:sp>
      <p:sp>
        <p:nvSpPr>
          <p:cNvPr id="17" name="TextBox 16"/>
          <p:cNvSpPr txBox="1"/>
          <p:nvPr/>
        </p:nvSpPr>
        <p:spPr>
          <a:xfrm>
            <a:off x="5954572" y="3518812"/>
            <a:ext cx="501661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&lt;option&gt; </a:t>
            </a:r>
            <a:r>
              <a:rPr lang="ko-KR" altLang="en-US" sz="1400" b="1"/>
              <a:t>태그의 속성</a:t>
            </a:r>
            <a:endParaRPr lang="en-US" altLang="ko-KR" sz="1400"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572" y="1726252"/>
            <a:ext cx="6002717" cy="1594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572" y="3934311"/>
            <a:ext cx="4053494" cy="979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3A708-A79D-4CB4-2891-A3CC8D6A5233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 데이터 나열해 보여주기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8EB9CBF-FAEA-0DEA-C0FF-6A627686674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FC2E1D-2D78-CB37-1E75-AC7D1EEDA79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6C912-382D-D098-10EA-422F04A6534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451149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&lt;select&gt;, &lt;optgroup&gt;, &lt;option&gt;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&lt;optgroup&gt; </a:t>
            </a:r>
            <a:r>
              <a:rPr lang="ko-KR" altLang="en-US" sz="1400" b="1"/>
              <a:t>태그 </a:t>
            </a:r>
            <a:endParaRPr lang="en-US" altLang="ko-KR" sz="1400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여러 항목을 그룹을 묶을 때 사용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label </a:t>
            </a:r>
            <a:r>
              <a:rPr lang="ko-KR" altLang="en-US" sz="1400"/>
              <a:t>속성을 사용해 그룹 제목을 붙임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15860" y="2848916"/>
            <a:ext cx="43427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="class"&gt;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optgroup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공과대학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="archi"&gt;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건축공학과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="mechanic"&gt;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기계공학과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="indust"&gt;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산업공학과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="elec"&gt;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전기전자공학과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="computer"&gt;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컴퓨터공학과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="chemical"&gt;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화학공학과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optgroup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optgroup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인문대학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="history"&gt;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사학과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="lang"&gt;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어문학부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="philo"&gt;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철학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optgroup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243" y="4646583"/>
            <a:ext cx="1139784" cy="1645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40742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&lt;datalist&gt;, &lt;option&gt;</a:t>
            </a:r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6080722" y="1551005"/>
            <a:ext cx="50166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데이터 목록에 제시한 값 중에서 선택하면 그 값이 자동으로 텍스트</a:t>
            </a:r>
            <a:r>
              <a:rPr lang="en-US" altLang="ko-KR" sz="1400"/>
              <a:t> </a:t>
            </a:r>
            <a:r>
              <a:rPr lang="ko-KR" altLang="en-US" sz="1400"/>
              <a:t>필드에 입력됨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데이터 목록에 </a:t>
            </a:r>
            <a:r>
              <a:rPr lang="en-US" altLang="ko-KR" sz="1400"/>
              <a:t>id</a:t>
            </a:r>
            <a:r>
              <a:rPr lang="ko-KR" altLang="en-US" sz="1400"/>
              <a:t>를 이용해 이름을 붙이고</a:t>
            </a:r>
            <a:r>
              <a:rPr lang="en-US" altLang="ko-KR" sz="140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&lt;input&gt; </a:t>
            </a:r>
            <a:r>
              <a:rPr lang="ko-KR" altLang="en-US" sz="1400"/>
              <a:t>태그의 </a:t>
            </a:r>
            <a:r>
              <a:rPr lang="en-US" altLang="ko-KR" sz="1400"/>
              <a:t>list </a:t>
            </a:r>
            <a:r>
              <a:rPr lang="ko-KR" altLang="en-US" sz="1400"/>
              <a:t>속성에 데이터 목록 </a:t>
            </a:r>
            <a:r>
              <a:rPr lang="en-US" altLang="ko-KR" sz="1400"/>
              <a:t>id</a:t>
            </a:r>
            <a:r>
              <a:rPr lang="ko-KR" altLang="en-US" sz="1400"/>
              <a:t>를 지정함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41" y="3109898"/>
            <a:ext cx="3390900" cy="1362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53993" y="4666138"/>
            <a:ext cx="501661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&lt;option&gt; </a:t>
            </a:r>
            <a:r>
              <a:rPr lang="ko-KR" altLang="en-US" sz="1400" b="1"/>
              <a:t>태그의 속성</a:t>
            </a:r>
            <a:endParaRPr lang="en-US" altLang="ko-KR" sz="1400"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993" y="5129693"/>
            <a:ext cx="5667375" cy="116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96167-CE47-A32A-81E2-7BE09DD6A6BC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 데이터 나열해 보여주기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C89309-53A6-5D01-485F-0B049F4EAE5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C6EC43-0E7E-1D77-A6A7-CA1A8F7D4E7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9D081-A8BE-624C-9F2B-FACAA29A195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990829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40742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&lt;textarea&gt;</a:t>
            </a:r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6080722" y="1551005"/>
            <a:ext cx="50166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텍스트 영역 </a:t>
            </a:r>
            <a:r>
              <a:rPr lang="en-US" altLang="ko-KR" sz="1400"/>
              <a:t>– </a:t>
            </a:r>
            <a:r>
              <a:rPr lang="ko-KR" altLang="en-US" sz="1400"/>
              <a:t>여러 줄의 텍스트 입력 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게시판의 게시물 입력 창</a:t>
            </a:r>
            <a:r>
              <a:rPr lang="en-US" altLang="ko-KR" sz="1400"/>
              <a:t>, </a:t>
            </a:r>
            <a:r>
              <a:rPr lang="ko-KR" altLang="en-US" sz="1400"/>
              <a:t>회원 가입 양식의 약관 등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sp>
        <p:nvSpPr>
          <p:cNvPr id="20" name="TextBox 19"/>
          <p:cNvSpPr txBox="1"/>
          <p:nvPr/>
        </p:nvSpPr>
        <p:spPr>
          <a:xfrm>
            <a:off x="6253993" y="3250474"/>
            <a:ext cx="5016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&lt;textarea&gt; </a:t>
            </a:r>
            <a:r>
              <a:rPr lang="ko-KR" altLang="en-US" sz="1400" b="1"/>
              <a:t>태그의 속성</a:t>
            </a:r>
            <a:endParaRPr lang="en-US" altLang="ko-KR" sz="1400" b="1"/>
          </a:p>
        </p:txBody>
      </p:sp>
      <p:sp>
        <p:nvSpPr>
          <p:cNvPr id="16" name="TextBox 15"/>
          <p:cNvSpPr txBox="1"/>
          <p:nvPr/>
        </p:nvSpPr>
        <p:spPr>
          <a:xfrm>
            <a:off x="360726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&lt;datalist&gt;, &lt;option&gt;</a:t>
            </a:r>
            <a:endParaRPr lang="ko-KR" altLang="en-US" b="1"/>
          </a:p>
        </p:txBody>
      </p:sp>
      <p:sp>
        <p:nvSpPr>
          <p:cNvPr id="8" name="직사각형 7"/>
          <p:cNvSpPr/>
          <p:nvPr/>
        </p:nvSpPr>
        <p:spPr>
          <a:xfrm>
            <a:off x="497747" y="1876134"/>
            <a:ext cx="42652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="interest"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="choices"&gt;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datalist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="choices"&gt;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="grammar"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문법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="voca"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어휘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="speaking"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회화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="listening"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리스닝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="news"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뉴스청취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datalist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4" y="3783274"/>
            <a:ext cx="4687684" cy="13638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37" y="2439442"/>
            <a:ext cx="3495675" cy="3143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22" y="3783274"/>
            <a:ext cx="5657850" cy="1352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16943-A13E-8148-29F5-85B56C2DE050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 데이터 나열해 보여주기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1933CF-E912-B1D2-1CB9-963DD8E2329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93547E-9E05-305D-8998-19A0654E0A7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B0774-7DB1-AD28-9744-2670ACE15C1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75044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4119" y="1853836"/>
            <a:ext cx="11003280" cy="2277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>
              <a:lnSpc>
                <a:spcPct val="100000"/>
              </a:lnSpc>
            </a:pPr>
            <a:r>
              <a:rPr sz="3200" b="1" spc="-160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선택</a:t>
            </a:r>
            <a:r>
              <a:rPr sz="3200" b="1" spc="-19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28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목록</a:t>
            </a:r>
            <a:r>
              <a:rPr sz="2400" spc="280" dirty="0">
                <a:latin typeface="휴먼아미체"/>
                <a:cs typeface="휴먼아미체"/>
              </a:rPr>
              <a:t>이란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선택</a:t>
            </a:r>
            <a:r>
              <a:rPr sz="3200" b="1" spc="-17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항목을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목록으로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만들어서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345" dirty="0">
                <a:latin typeface="나눔고딕 ExtraBold"/>
                <a:cs typeface="나눔고딕 ExtraBold"/>
              </a:rPr>
              <a:t>삽입</a:t>
            </a:r>
            <a:r>
              <a:rPr sz="2400" spc="345" dirty="0">
                <a:latin typeface="휴먼아미체"/>
                <a:cs typeface="휴먼아미체"/>
              </a:rPr>
              <a:t>하는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297815" marR="445134">
              <a:lnSpc>
                <a:spcPct val="100000"/>
              </a:lnSpc>
              <a:spcBef>
                <a:spcPts val="80"/>
              </a:spcBef>
            </a:pPr>
            <a:r>
              <a:rPr sz="2400" spc="650" dirty="0">
                <a:latin typeface="휴먼아미체"/>
                <a:cs typeface="휴먼아미체"/>
              </a:rPr>
              <a:t>선택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항목을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표시할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라디오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버튼이나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체크박스를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삽입할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있지만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05" dirty="0">
                <a:latin typeface="휴먼아미체"/>
                <a:cs typeface="휴먼아미체"/>
              </a:rPr>
              <a:t>목록을 </a:t>
            </a:r>
            <a:r>
              <a:rPr sz="2400" spc="775" dirty="0">
                <a:latin typeface="휴먼아미체"/>
                <a:cs typeface="휴먼아미체"/>
              </a:rPr>
              <a:t>사용하면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전체적으로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사각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영역만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표시되기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깔끔해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보일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한컴산뜻돋움"/>
              <a:cs typeface="한컴산뜻돋움"/>
            </a:endParaRPr>
          </a:p>
          <a:p>
            <a:pPr marL="297815" marR="5080">
              <a:lnSpc>
                <a:spcPct val="101200"/>
              </a:lnSpc>
            </a:pPr>
            <a:r>
              <a:rPr sz="2400" spc="650" dirty="0">
                <a:latin typeface="휴먼아미체"/>
                <a:cs typeface="휴먼아미체"/>
              </a:rPr>
              <a:t>선택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목록을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만들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때에는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사례에서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보는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것처럼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800" b="1" spc="-20" dirty="0">
                <a:latin typeface="한컴산뜻돋움"/>
                <a:cs typeface="한컴산뜻돋움"/>
              </a:rPr>
              <a:t>&lt;SELECT&gt;</a:t>
            </a:r>
            <a:r>
              <a:rPr sz="2800" b="1" spc="-120" dirty="0">
                <a:latin typeface="한컴산뜻돋움"/>
                <a:cs typeface="한컴산뜻돋움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태그와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800" b="1" spc="-10" dirty="0">
                <a:latin typeface="한컴산뜻돋움"/>
                <a:cs typeface="한컴산뜻돋움"/>
              </a:rPr>
              <a:t>&lt;OPTION&gt;</a:t>
            </a:r>
            <a:r>
              <a:rPr sz="2800" b="1" spc="-120" dirty="0">
                <a:latin typeface="한컴산뜻돋움"/>
                <a:cs typeface="한컴산뜻돋움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태그를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1CCB7-CB6E-832E-2F2C-EA0301CF1FBC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목록 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AC921-50C2-A364-0AC3-E172E61D4592}"/>
              </a:ext>
            </a:extLst>
          </p:cNvPr>
          <p:cNvSpPr txBox="1"/>
          <p:nvPr/>
        </p:nvSpPr>
        <p:spPr>
          <a:xfrm>
            <a:off x="306648" y="10189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&lt;SELECT&gt;</a:t>
            </a:r>
            <a:r>
              <a:rPr lang="en-US" altLang="ko-KR"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태그와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&lt;OPTION&gt;</a:t>
            </a:r>
            <a:r>
              <a:rPr lang="en-US" altLang="ko-KR"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endParaRPr lang="ko-KR" altLang="en-US" sz="24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0E36BB5-9A65-8FA2-59E5-9F2458D24AB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DA3785-1A7F-3FE5-BD36-B086CFBC5F5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613E-5D84-2BD2-FA09-49FDB9B5BE5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2337" y="963343"/>
            <a:ext cx="4669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&lt;SELECT&gt;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태그와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&lt;OPTION&gt;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9976" y="1530095"/>
            <a:ext cx="4462780" cy="1070610"/>
            <a:chOff x="569976" y="1530095"/>
            <a:chExt cx="4462780" cy="10706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6" y="1589532"/>
              <a:ext cx="4462272" cy="7467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381" y="2336290"/>
              <a:ext cx="2440177" cy="2639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032" y="1530095"/>
              <a:ext cx="2720339" cy="10119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6915" y="1530095"/>
              <a:ext cx="1417319" cy="10119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7828" y="1650457"/>
            <a:ext cx="2975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&lt;SELECT&gt;</a:t>
            </a:r>
            <a:r>
              <a:rPr sz="3600" b="1" spc="-2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태그</a:t>
            </a:r>
            <a:endParaRPr sz="3600">
              <a:latin typeface="나눔고딕 ExtraBold"/>
              <a:cs typeface="나눔고딕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4157" y="2599386"/>
            <a:ext cx="10572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latin typeface="나눔고딕 ExtraBold"/>
                <a:cs typeface="나눔고딕 ExtraBold"/>
              </a:rPr>
              <a:t>선택</a:t>
            </a:r>
            <a:r>
              <a:rPr sz="2400" b="1" spc="-13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목록의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시작과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끝에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붙는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250" dirty="0">
                <a:latin typeface="나눔고딕 ExtraBold"/>
                <a:cs typeface="나눔고딕 ExtraBold"/>
              </a:rPr>
              <a:t>태그</a:t>
            </a:r>
            <a:r>
              <a:rPr sz="2400" spc="250" dirty="0">
                <a:latin typeface="휴먼아미체"/>
                <a:cs typeface="휴먼아미체"/>
              </a:rPr>
              <a:t>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같다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4463" y="2705100"/>
            <a:ext cx="233172" cy="2331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5400" y="6419088"/>
            <a:ext cx="9575291" cy="3595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9908" y="3214116"/>
            <a:ext cx="966215" cy="6979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79107" y="3214116"/>
            <a:ext cx="966215" cy="697991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047965" y="3246649"/>
          <a:ext cx="10057765" cy="3163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600" b="1" spc="-20" dirty="0">
                          <a:latin typeface="한컴산뜻돋움"/>
                          <a:cs typeface="한컴산뜻돋움"/>
                        </a:rPr>
                        <a:t>name</a:t>
                      </a:r>
                      <a:endParaRPr sz="2600">
                        <a:latin typeface="한컴산뜻돋움"/>
                        <a:cs typeface="한컴산뜻돋움"/>
                      </a:endParaRPr>
                    </a:p>
                  </a:txBody>
                  <a:tcPr marL="0" marR="0" marT="2038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4165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200" b="1" spc="-13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선택</a:t>
                      </a:r>
                      <a:r>
                        <a:rPr sz="2200" b="1" spc="-114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200" b="1" spc="-13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목록의</a:t>
                      </a:r>
                      <a:r>
                        <a:rPr sz="2200" b="1" spc="-110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200" b="1" spc="204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이름</a:t>
                      </a:r>
                      <a:r>
                        <a:rPr sz="2200" spc="204" dirty="0">
                          <a:latin typeface="휴먼아미체"/>
                          <a:cs typeface="휴먼아미체"/>
                        </a:rPr>
                        <a:t>이다</a:t>
                      </a:r>
                      <a:r>
                        <a:rPr sz="2200" spc="204" dirty="0">
                          <a:latin typeface="한컴산뜻돋움"/>
                          <a:cs typeface="한컴산뜻돋움"/>
                        </a:rPr>
                        <a:t>.</a:t>
                      </a:r>
                      <a:r>
                        <a:rPr sz="2200" spc="-6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715" dirty="0">
                          <a:latin typeface="휴먼아미체"/>
                          <a:cs typeface="휴먼아미체"/>
                        </a:rPr>
                        <a:t>여러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5" dirty="0">
                          <a:latin typeface="휴먼아미체"/>
                          <a:cs typeface="휴먼아미체"/>
                        </a:rPr>
                        <a:t>개의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65" dirty="0">
                          <a:latin typeface="휴먼아미체"/>
                          <a:cs typeface="휴먼아미체"/>
                        </a:rPr>
                        <a:t>목록이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있을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45" dirty="0">
                          <a:latin typeface="휴먼아미체"/>
                          <a:cs typeface="휴먼아미체"/>
                        </a:rPr>
                        <a:t>경우</a:t>
                      </a:r>
                      <a:r>
                        <a:rPr sz="2200" spc="545" dirty="0">
                          <a:latin typeface="한컴산뜻돋움"/>
                          <a:cs typeface="한컴산뜻돋움"/>
                        </a:rPr>
                        <a:t>,</a:t>
                      </a:r>
                      <a:r>
                        <a:rPr sz="2200" spc="-8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865" dirty="0">
                          <a:latin typeface="휴먼아미체"/>
                          <a:cs typeface="휴먼아미체"/>
                        </a:rPr>
                        <a:t>이름을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60" dirty="0">
                          <a:latin typeface="휴먼아미체"/>
                          <a:cs typeface="휴먼아미체"/>
                        </a:rPr>
                        <a:t>사용해서 </a:t>
                      </a:r>
                      <a:r>
                        <a:rPr sz="2200" spc="935" dirty="0">
                          <a:latin typeface="휴먼아미체"/>
                          <a:cs typeface="휴먼아미체"/>
                        </a:rPr>
                        <a:t>목록을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85" dirty="0">
                          <a:latin typeface="휴먼아미체"/>
                          <a:cs typeface="휴먼아미체"/>
                        </a:rPr>
                        <a:t>구분한다</a:t>
                      </a:r>
                      <a:r>
                        <a:rPr sz="2200" spc="585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600" b="1" spc="-20" dirty="0">
                          <a:latin typeface="한컴산뜻돋움"/>
                          <a:cs typeface="한컴산뜻돋움"/>
                        </a:rPr>
                        <a:t>size</a:t>
                      </a:r>
                      <a:endParaRPr sz="2600">
                        <a:latin typeface="한컴산뜻돋움"/>
                        <a:cs typeface="한컴산뜻돋움"/>
                      </a:endParaRPr>
                    </a:p>
                  </a:txBody>
                  <a:tcPr marL="0" marR="0" marT="2038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45490" indent="-63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200" b="1" spc="-13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선택</a:t>
                      </a:r>
                      <a:r>
                        <a:rPr sz="2200" b="1" spc="-110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200" b="1" spc="-13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목록의</a:t>
                      </a:r>
                      <a:r>
                        <a:rPr sz="2200" b="1" spc="-110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200" b="1" spc="22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크기</a:t>
                      </a:r>
                      <a:r>
                        <a:rPr sz="2200" spc="225" dirty="0">
                          <a:latin typeface="휴먼아미체"/>
                          <a:cs typeface="휴먼아미체"/>
                        </a:rPr>
                        <a:t>를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20" dirty="0">
                          <a:latin typeface="휴먼아미체"/>
                          <a:cs typeface="휴먼아미체"/>
                        </a:rPr>
                        <a:t>지정한다</a:t>
                      </a:r>
                      <a:r>
                        <a:rPr sz="2200" spc="520" dirty="0">
                          <a:latin typeface="한컴산뜻돋움"/>
                          <a:cs typeface="한컴산뜻돋움"/>
                        </a:rPr>
                        <a:t>.</a:t>
                      </a:r>
                      <a:r>
                        <a:rPr sz="2200" spc="-6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645" dirty="0">
                          <a:latin typeface="휴먼아미체"/>
                          <a:cs typeface="휴먼아미체"/>
                        </a:rPr>
                        <a:t>여기에서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30" dirty="0">
                          <a:latin typeface="휴먼아미체"/>
                          <a:cs typeface="휴먼아미체"/>
                        </a:rPr>
                        <a:t>설정하는</a:t>
                      </a:r>
                      <a:r>
                        <a:rPr sz="2200" spc="-38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80" dirty="0">
                          <a:latin typeface="휴먼아미체"/>
                          <a:cs typeface="휴먼아미체"/>
                        </a:rPr>
                        <a:t>값만큼만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50" dirty="0">
                          <a:latin typeface="휴먼아미체"/>
                          <a:cs typeface="휴먼아미체"/>
                        </a:rPr>
                        <a:t>목록에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표시되고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935" dirty="0">
                          <a:latin typeface="휴먼아미체"/>
                          <a:cs typeface="휴먼아미체"/>
                        </a:rPr>
                        <a:t>목록을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70" dirty="0">
                          <a:latin typeface="휴먼아미체"/>
                          <a:cs typeface="휴먼아미체"/>
                        </a:rPr>
                        <a:t>펼쳐야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5" dirty="0">
                          <a:latin typeface="휴먼아미체"/>
                          <a:cs typeface="휴먼아미체"/>
                        </a:rPr>
                        <a:t>전체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75" dirty="0">
                          <a:latin typeface="휴먼아미체"/>
                          <a:cs typeface="휴먼아미체"/>
                        </a:rPr>
                        <a:t>내용을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935" dirty="0">
                          <a:latin typeface="휴먼아미체"/>
                          <a:cs typeface="휴먼아미체"/>
                        </a:rPr>
                        <a:t>볼</a:t>
                      </a:r>
                      <a:r>
                        <a:rPr sz="22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935" dirty="0">
                          <a:latin typeface="휴먼아미체"/>
                          <a:cs typeface="휴먼아미체"/>
                        </a:rPr>
                        <a:t>수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09" dirty="0">
                          <a:latin typeface="휴먼아미체"/>
                          <a:cs typeface="휴먼아미체"/>
                        </a:rPr>
                        <a:t>있다</a:t>
                      </a:r>
                      <a:r>
                        <a:rPr sz="2200" spc="409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600" b="1" spc="-10" dirty="0">
                          <a:latin typeface="한컴산뜻돋움"/>
                          <a:cs typeface="한컴산뜻돋움"/>
                        </a:rPr>
                        <a:t>multiple</a:t>
                      </a:r>
                      <a:endParaRPr sz="2600">
                        <a:latin typeface="한컴산뜻돋움"/>
                        <a:cs typeface="한컴산뜻돋움"/>
                      </a:endParaRPr>
                    </a:p>
                  </a:txBody>
                  <a:tcPr marL="0" marR="0" marT="2038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23215" indent="-63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200" b="1" spc="-13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여러</a:t>
                      </a:r>
                      <a:r>
                        <a:rPr sz="2200" b="1" spc="-110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200" b="1" spc="-13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개</a:t>
                      </a:r>
                      <a:r>
                        <a:rPr sz="2200" b="1" spc="-13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의</a:t>
                      </a:r>
                      <a:r>
                        <a:rPr sz="2200" b="1" spc="-114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200" b="1" spc="-13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항목을</a:t>
                      </a:r>
                      <a:r>
                        <a:rPr sz="2200" b="1" spc="-90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200" b="1" spc="110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선택</a:t>
                      </a:r>
                      <a:r>
                        <a:rPr sz="2200" spc="110" dirty="0">
                          <a:latin typeface="휴먼아미체"/>
                          <a:cs typeface="휴먼아미체"/>
                        </a:rPr>
                        <a:t>할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935" dirty="0">
                          <a:latin typeface="휴먼아미체"/>
                          <a:cs typeface="휴먼아미체"/>
                        </a:rPr>
                        <a:t>수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34" dirty="0">
                          <a:latin typeface="휴먼아미체"/>
                          <a:cs typeface="휴먼아미체"/>
                        </a:rPr>
                        <a:t>있다</a:t>
                      </a:r>
                      <a:r>
                        <a:rPr sz="2200" spc="434" dirty="0">
                          <a:latin typeface="한컴산뜻돋움"/>
                          <a:cs typeface="한컴산뜻돋움"/>
                        </a:rPr>
                        <a:t>.</a:t>
                      </a:r>
                      <a:r>
                        <a:rPr sz="2200" spc="-7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175" dirty="0">
                          <a:latin typeface="한컴산뜻돋움"/>
                          <a:cs typeface="한컴산뜻돋움"/>
                        </a:rPr>
                        <a:t>Shift</a:t>
                      </a:r>
                      <a:r>
                        <a:rPr sz="2200" spc="175" dirty="0">
                          <a:latin typeface="휴먼아미체"/>
                          <a:cs typeface="휴먼아미체"/>
                        </a:rPr>
                        <a:t>키나</a:t>
                      </a:r>
                      <a:r>
                        <a:rPr sz="2200" spc="-37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265" dirty="0">
                          <a:latin typeface="한컴산뜻돋움"/>
                          <a:cs typeface="한컴산뜻돋움"/>
                        </a:rPr>
                        <a:t>Ctrl</a:t>
                      </a:r>
                      <a:r>
                        <a:rPr sz="2200" spc="265" dirty="0">
                          <a:latin typeface="휴먼아미체"/>
                          <a:cs typeface="휴먼아미체"/>
                        </a:rPr>
                        <a:t>키를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80" dirty="0">
                          <a:latin typeface="휴먼아미체"/>
                          <a:cs typeface="휴먼아미체"/>
                        </a:rPr>
                        <a:t>사용해서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65" dirty="0">
                          <a:latin typeface="휴먼아미체"/>
                          <a:cs typeface="휴먼아미체"/>
                        </a:rPr>
                        <a:t>한번에 </a:t>
                      </a:r>
                      <a:r>
                        <a:rPr sz="2200" spc="715" dirty="0">
                          <a:latin typeface="휴먼아미체"/>
                          <a:cs typeface="휴먼아미체"/>
                        </a:rPr>
                        <a:t>여러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05" dirty="0">
                          <a:latin typeface="휴먼아미체"/>
                          <a:cs typeface="휴먼아미체"/>
                        </a:rPr>
                        <a:t>개를</a:t>
                      </a:r>
                      <a:r>
                        <a:rPr sz="2200" spc="-41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70" dirty="0">
                          <a:latin typeface="휴먼아미체"/>
                          <a:cs typeface="휴먼아미체"/>
                        </a:rPr>
                        <a:t>선택한다</a:t>
                      </a:r>
                      <a:r>
                        <a:rPr sz="2200" spc="470" dirty="0">
                          <a:latin typeface="한컴산뜻돋움"/>
                          <a:cs typeface="한컴산뜻돋움"/>
                        </a:rPr>
                        <a:t>.</a:t>
                      </a:r>
                      <a:r>
                        <a:rPr sz="2200" spc="-8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595" dirty="0">
                          <a:latin typeface="휴먼아미체"/>
                          <a:cs typeface="휴먼아미체"/>
                        </a:rPr>
                        <a:t>이때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dirty="0">
                          <a:latin typeface="한컴산뜻돋움"/>
                          <a:cs typeface="한컴산뜻돋움"/>
                        </a:rPr>
                        <a:t>size</a:t>
                      </a:r>
                      <a:r>
                        <a:rPr sz="2200" spc="-9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865" dirty="0">
                          <a:latin typeface="휴먼아미체"/>
                          <a:cs typeface="휴먼아미체"/>
                        </a:rPr>
                        <a:t>속성은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50" dirty="0">
                          <a:latin typeface="휴먼아미체"/>
                          <a:cs typeface="휴먼아미체"/>
                        </a:rPr>
                        <a:t>반드시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50" dirty="0">
                          <a:latin typeface="한컴산뜻돋움"/>
                          <a:cs typeface="한컴산뜻돋움"/>
                        </a:rPr>
                        <a:t>2</a:t>
                      </a:r>
                      <a:r>
                        <a:rPr sz="2200" spc="550" dirty="0">
                          <a:latin typeface="휴먼아미체"/>
                          <a:cs typeface="휴먼아미체"/>
                        </a:rPr>
                        <a:t>이상이어야</a:t>
                      </a:r>
                      <a:r>
                        <a:rPr sz="2200" spc="-38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365" dirty="0">
                          <a:latin typeface="휴먼아미체"/>
                          <a:cs typeface="휴먼아미체"/>
                        </a:rPr>
                        <a:t>한다</a:t>
                      </a:r>
                      <a:r>
                        <a:rPr sz="2200" spc="365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6902307-9EDD-EBE4-3BE2-F10F3E03A2D4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목록 만들기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E4B5557-3B7D-4782-B0DE-ADC7C11C099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97E594-FA53-057B-3B18-ECA0DDC2A88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D89C9-BA31-6A15-F2E0-490C28698C0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9871" y="1005247"/>
            <a:ext cx="4669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&lt;SELECT&gt;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태그와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&lt;OPTION&gt;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9976" y="1530095"/>
            <a:ext cx="4462780" cy="1070610"/>
            <a:chOff x="569976" y="1530095"/>
            <a:chExt cx="4462780" cy="10706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6" y="1589532"/>
              <a:ext cx="4462272" cy="7467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381" y="2336290"/>
              <a:ext cx="2440177" cy="2639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032" y="1530095"/>
              <a:ext cx="2872739" cy="10119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9315" y="1530095"/>
              <a:ext cx="1417319" cy="10119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7828" y="1650457"/>
            <a:ext cx="9492615" cy="17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&lt;OPTION&gt;</a:t>
            </a:r>
            <a:r>
              <a:rPr sz="3600" b="1" spc="-2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태그</a:t>
            </a:r>
            <a:endParaRPr sz="3600" dirty="0">
              <a:latin typeface="나눔고딕 ExtraBold"/>
              <a:cs typeface="나눔고딕 ExtraBold"/>
            </a:endParaRPr>
          </a:p>
          <a:p>
            <a:pPr marL="98425">
              <a:lnSpc>
                <a:spcPct val="100000"/>
              </a:lnSpc>
              <a:spcBef>
                <a:spcPts val="3110"/>
              </a:spcBef>
            </a:pPr>
            <a:r>
              <a:rPr sz="2400" spc="1030" dirty="0">
                <a:latin typeface="휴먼아미체"/>
                <a:cs typeface="휴먼아미체"/>
              </a:rPr>
              <a:t>목록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각</a:t>
            </a:r>
            <a:r>
              <a:rPr sz="2800" b="1" spc="-13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항목을</a:t>
            </a:r>
            <a:r>
              <a:rPr sz="2800" b="1" spc="-13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나타낼</a:t>
            </a:r>
            <a:r>
              <a:rPr sz="2800" b="1" spc="-14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때</a:t>
            </a:r>
            <a:r>
              <a:rPr sz="2800" b="1" spc="-14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사용하는</a:t>
            </a:r>
            <a:r>
              <a:rPr sz="2800" b="1" spc="-125" dirty="0">
                <a:latin typeface="나눔고딕 ExtraBold"/>
                <a:cs typeface="나눔고딕 ExtraBold"/>
              </a:rPr>
              <a:t> </a:t>
            </a:r>
            <a:r>
              <a:rPr sz="2800" b="1" spc="155" dirty="0">
                <a:latin typeface="나눔고딕 ExtraBold"/>
                <a:cs typeface="나눔고딕 ExtraBold"/>
              </a:rPr>
              <a:t>태그</a:t>
            </a:r>
            <a:r>
              <a:rPr sz="2400" spc="155" dirty="0">
                <a:latin typeface="휴먼아미체"/>
                <a:cs typeface="휴먼아미체"/>
              </a:rPr>
              <a:t>로</a:t>
            </a:r>
            <a:r>
              <a:rPr sz="2400" spc="155" dirty="0">
                <a:latin typeface="한컴산뜻돋움"/>
                <a:cs typeface="한컴산뜻돋움"/>
              </a:rPr>
              <a:t>,</a:t>
            </a:r>
            <a:endParaRPr sz="2400" dirty="0">
              <a:latin typeface="한컴산뜻돋움"/>
              <a:cs typeface="한컴산뜻돋움"/>
            </a:endParaRPr>
          </a:p>
          <a:p>
            <a:pPr marL="98425">
              <a:lnSpc>
                <a:spcPct val="100000"/>
              </a:lnSpc>
              <a:spcBef>
                <a:spcPts val="40"/>
              </a:spcBef>
            </a:pPr>
            <a:r>
              <a:rPr sz="2400" spc="1030" dirty="0">
                <a:latin typeface="휴먼아미체"/>
                <a:cs typeface="휴먼아미체"/>
              </a:rPr>
              <a:t>보통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닫는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80" dirty="0">
                <a:latin typeface="휴먼아미체"/>
                <a:cs typeface="휴먼아미체"/>
              </a:rPr>
              <a:t>태그</a:t>
            </a:r>
            <a:r>
              <a:rPr sz="2400" spc="180" dirty="0">
                <a:latin typeface="한컴산뜻돋움"/>
                <a:cs typeface="한컴산뜻돋움"/>
              </a:rPr>
              <a:t>(&lt;/OPTION&gt;)</a:t>
            </a:r>
            <a:r>
              <a:rPr sz="2400" spc="180" dirty="0">
                <a:latin typeface="휴먼아미체"/>
                <a:cs typeface="휴먼아미체"/>
              </a:rPr>
              <a:t>는</a:t>
            </a:r>
            <a:r>
              <a:rPr sz="2400" spc="-409" dirty="0">
                <a:latin typeface="휴먼아미체"/>
                <a:cs typeface="휴먼아미체"/>
              </a:rPr>
              <a:t> </a:t>
            </a:r>
            <a:r>
              <a:rPr sz="2400" spc="490" dirty="0">
                <a:latin typeface="휴먼아미체"/>
                <a:cs typeface="휴먼아미체"/>
              </a:rPr>
              <a:t>생략한다</a:t>
            </a:r>
            <a:r>
              <a:rPr sz="2400" spc="490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같다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4463" y="2705100"/>
            <a:ext cx="233172" cy="2331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5400" y="6062471"/>
            <a:ext cx="9575291" cy="3595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9908" y="3736847"/>
            <a:ext cx="966215" cy="6979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79107" y="3736847"/>
            <a:ext cx="966215" cy="697991"/>
          </a:xfrm>
          <a:prstGeom prst="rect">
            <a:avLst/>
          </a:prstGeom>
        </p:spPr>
      </p:pic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47965" y="3770250"/>
          <a:ext cx="10057765" cy="2284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600" b="1" spc="-10" dirty="0">
                          <a:latin typeface="한컴산뜻돋움"/>
                          <a:cs typeface="한컴산뜻돋움"/>
                        </a:rPr>
                        <a:t>value</a:t>
                      </a:r>
                      <a:endParaRPr sz="2600">
                        <a:latin typeface="한컴산뜻돋움"/>
                        <a:cs typeface="한컴산뜻돋움"/>
                      </a:endParaRPr>
                    </a:p>
                  </a:txBody>
                  <a:tcPr marL="0" marR="0" marT="2038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2200" spc="595" dirty="0">
                          <a:latin typeface="휴먼아미체"/>
                          <a:cs typeface="휴먼아미체"/>
                        </a:rPr>
                        <a:t>각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항목을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45" dirty="0">
                          <a:latin typeface="휴먼아미체"/>
                          <a:cs typeface="휴먼아미체"/>
                        </a:rPr>
                        <a:t>선택했을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70" dirty="0">
                          <a:latin typeface="휴먼아미체"/>
                          <a:cs typeface="휴먼아미체"/>
                        </a:rPr>
                        <a:t>때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b="1" spc="-14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서버로</a:t>
                      </a:r>
                      <a:r>
                        <a:rPr sz="2400" b="1" spc="-114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넘겨질</a:t>
                      </a:r>
                      <a:r>
                        <a:rPr sz="2400" b="1" spc="-130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39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값</a:t>
                      </a:r>
                      <a:r>
                        <a:rPr sz="2200" spc="395" dirty="0">
                          <a:latin typeface="휴먼아미체"/>
                          <a:cs typeface="휴먼아미체"/>
                        </a:rPr>
                        <a:t>을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09" dirty="0">
                          <a:latin typeface="휴먼아미체"/>
                          <a:cs typeface="휴먼아미체"/>
                        </a:rPr>
                        <a:t>지정한다</a:t>
                      </a:r>
                      <a:r>
                        <a:rPr sz="2200" spc="509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600" b="1" spc="-10" dirty="0">
                          <a:latin typeface="한컴산뜻돋움"/>
                          <a:cs typeface="한컴산뜻돋움"/>
                        </a:rPr>
                        <a:t>selected</a:t>
                      </a:r>
                      <a:endParaRPr sz="2600">
                        <a:latin typeface="한컴산뜻돋움"/>
                        <a:cs typeface="한컴산뜻돋움"/>
                      </a:endParaRPr>
                    </a:p>
                  </a:txBody>
                  <a:tcPr marL="0" marR="0" marT="2038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2400" b="1" spc="-14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초기</a:t>
                      </a:r>
                      <a:r>
                        <a:rPr sz="2400" b="1" spc="-130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선택</a:t>
                      </a:r>
                      <a:r>
                        <a:rPr sz="2400" b="1" spc="-125" dirty="0">
                          <a:solidFill>
                            <a:srgbClr val="001F5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21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항목</a:t>
                      </a:r>
                      <a:r>
                        <a:rPr sz="2200" spc="215" dirty="0">
                          <a:latin typeface="휴먼아미체"/>
                          <a:cs typeface="휴먼아미체"/>
                        </a:rPr>
                        <a:t>을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00" dirty="0">
                          <a:latin typeface="휴먼아미체"/>
                          <a:cs typeface="휴먼아미체"/>
                        </a:rPr>
                        <a:t>지정한다</a:t>
                      </a:r>
                      <a:r>
                        <a:rPr sz="2200" spc="50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2EB553C-71EE-8E8B-7EDA-7849FA0EA82E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목록 만들기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BE1EC3-4FCE-55FB-09FF-28325F18CE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8DCD2A-710D-5335-E2F7-3E1D6BEB4EC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42C3B3-D514-0D04-3E9B-A35CB572E60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781812"/>
            <a:ext cx="11731750" cy="60761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7405" y="975503"/>
            <a:ext cx="4669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&lt;SELECT&gt;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태그와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&lt;OPTION&gt;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9670" y="1793606"/>
            <a:ext cx="5160010" cy="4904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</a:t>
            </a:r>
            <a:r>
              <a:rPr sz="2000" spc="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style=background-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color:#603bff&gt;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</a:t>
            </a:r>
            <a:r>
              <a:rPr sz="20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select</a:t>
            </a:r>
            <a:r>
              <a:rPr sz="2000" spc="-12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name="work_code"</a:t>
            </a:r>
            <a:r>
              <a:rPr sz="20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size="1"&gt;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value=""</a:t>
            </a:r>
            <a:r>
              <a:rPr sz="20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175" dirty="0">
                <a:solidFill>
                  <a:srgbClr val="001F5F"/>
                </a:solidFill>
                <a:latin typeface="한컴산뜻돋움"/>
                <a:cs typeface="한컴산뜻돋움"/>
              </a:rPr>
              <a:t>selected&gt;</a:t>
            </a:r>
            <a:r>
              <a:rPr sz="2000" spc="175" dirty="0">
                <a:solidFill>
                  <a:srgbClr val="6F6F6F"/>
                </a:solidFill>
                <a:latin typeface="휴먼아미체"/>
                <a:cs typeface="휴먼아미체"/>
              </a:rPr>
              <a:t>직업을</a:t>
            </a:r>
            <a:r>
              <a:rPr sz="2000" spc="-400" dirty="0">
                <a:solidFill>
                  <a:srgbClr val="6F6F6F"/>
                </a:solidFill>
                <a:latin typeface="휴먼아미체"/>
                <a:cs typeface="휴먼아미체"/>
              </a:rPr>
              <a:t> </a:t>
            </a:r>
            <a:r>
              <a:rPr sz="2000" spc="505" dirty="0">
                <a:solidFill>
                  <a:srgbClr val="6F6F6F"/>
                </a:solidFill>
                <a:latin typeface="휴먼아미체"/>
                <a:cs typeface="휴먼아미체"/>
              </a:rPr>
              <a:t>선택해</a:t>
            </a:r>
            <a:r>
              <a:rPr sz="2000" spc="-380" dirty="0">
                <a:solidFill>
                  <a:srgbClr val="6F6F6F"/>
                </a:solidFill>
                <a:latin typeface="휴먼아미체"/>
                <a:cs typeface="휴먼아미체"/>
              </a:rPr>
              <a:t> </a:t>
            </a:r>
            <a:r>
              <a:rPr sz="2000" spc="695" dirty="0">
                <a:solidFill>
                  <a:srgbClr val="6F6F6F"/>
                </a:solidFill>
                <a:latin typeface="휴먼아미체"/>
                <a:cs typeface="휴먼아미체"/>
              </a:rPr>
              <a:t>주세요</a:t>
            </a:r>
            <a:endParaRPr sz="2000" dirty="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value="01"&gt;</a:t>
            </a:r>
            <a:r>
              <a:rPr sz="2000" spc="95" dirty="0">
                <a:solidFill>
                  <a:srgbClr val="6F6F6F"/>
                </a:solidFill>
                <a:latin typeface="휴먼아미체"/>
                <a:cs typeface="휴먼아미체"/>
              </a:rPr>
              <a:t>초등학생</a:t>
            </a:r>
            <a:r>
              <a:rPr sz="20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&lt;/option&gt;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value="02"&gt;</a:t>
            </a:r>
            <a:r>
              <a:rPr sz="2000" spc="65" dirty="0">
                <a:solidFill>
                  <a:srgbClr val="6F6F6F"/>
                </a:solidFill>
                <a:latin typeface="휴먼아미체"/>
                <a:cs typeface="휴먼아미체"/>
              </a:rPr>
              <a:t>중학생</a:t>
            </a:r>
            <a:r>
              <a:rPr sz="20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&lt;/option&gt;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value="03"&gt;</a:t>
            </a:r>
            <a:r>
              <a:rPr sz="2000" spc="95" dirty="0">
                <a:solidFill>
                  <a:srgbClr val="6F6F6F"/>
                </a:solidFill>
                <a:latin typeface="휴먼아미체"/>
                <a:cs typeface="휴먼아미체"/>
              </a:rPr>
              <a:t>고등학생</a:t>
            </a:r>
            <a:r>
              <a:rPr sz="20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&lt;/option&gt;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value="04"&gt;</a:t>
            </a:r>
            <a:r>
              <a:rPr sz="2000" spc="95" dirty="0">
                <a:solidFill>
                  <a:srgbClr val="6F6F6F"/>
                </a:solidFill>
                <a:latin typeface="휴먼아미체"/>
                <a:cs typeface="휴먼아미체"/>
              </a:rPr>
              <a:t>대학</a:t>
            </a:r>
            <a:r>
              <a:rPr sz="2000" spc="95" dirty="0">
                <a:solidFill>
                  <a:srgbClr val="6F6F6F"/>
                </a:solidFill>
                <a:latin typeface="한컴산뜻돋움"/>
                <a:cs typeface="한컴산뜻돋움"/>
              </a:rPr>
              <a:t>/</a:t>
            </a:r>
            <a:r>
              <a:rPr sz="2000" spc="95" dirty="0">
                <a:solidFill>
                  <a:srgbClr val="6F6F6F"/>
                </a:solidFill>
                <a:latin typeface="휴먼아미체"/>
                <a:cs typeface="휴먼아미체"/>
              </a:rPr>
              <a:t>대학원생</a:t>
            </a:r>
            <a:r>
              <a:rPr sz="20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&lt;/option&gt;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value="05"&gt;</a:t>
            </a:r>
            <a:r>
              <a:rPr sz="2000" spc="65" dirty="0">
                <a:solidFill>
                  <a:srgbClr val="6F6F6F"/>
                </a:solidFill>
                <a:latin typeface="휴먼아미체"/>
                <a:cs typeface="휴먼아미체"/>
              </a:rPr>
              <a:t>자영업</a:t>
            </a:r>
            <a:r>
              <a:rPr sz="20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&lt;/option&gt;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value="06"&gt;</a:t>
            </a:r>
            <a:r>
              <a:rPr sz="2000" spc="65" dirty="0">
                <a:solidFill>
                  <a:srgbClr val="6F6F6F"/>
                </a:solidFill>
                <a:latin typeface="휴먼아미체"/>
                <a:cs typeface="휴먼아미체"/>
              </a:rPr>
              <a:t>회사원</a:t>
            </a:r>
            <a:r>
              <a:rPr sz="20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&lt;/option&gt;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85" dirty="0">
                <a:solidFill>
                  <a:srgbClr val="001F5F"/>
                </a:solidFill>
                <a:latin typeface="한컴산뜻돋움"/>
                <a:cs typeface="한컴산뜻돋움"/>
              </a:rPr>
              <a:t>value="07"&gt;</a:t>
            </a:r>
            <a:r>
              <a:rPr sz="2000" spc="85" dirty="0">
                <a:solidFill>
                  <a:srgbClr val="6F6F6F"/>
                </a:solidFill>
                <a:latin typeface="휴먼아미체"/>
                <a:cs typeface="휴먼아미체"/>
              </a:rPr>
              <a:t>교사</a:t>
            </a:r>
            <a:r>
              <a:rPr sz="2000" spc="85" dirty="0">
                <a:solidFill>
                  <a:srgbClr val="6F6F6F"/>
                </a:solidFill>
                <a:latin typeface="한컴산뜻돋움"/>
                <a:cs typeface="한컴산뜻돋움"/>
              </a:rPr>
              <a:t>/</a:t>
            </a:r>
            <a:r>
              <a:rPr sz="2000" spc="85" dirty="0">
                <a:solidFill>
                  <a:srgbClr val="6F6F6F"/>
                </a:solidFill>
                <a:latin typeface="휴먼아미체"/>
                <a:cs typeface="휴먼아미체"/>
              </a:rPr>
              <a:t>강사</a:t>
            </a:r>
            <a:r>
              <a:rPr sz="2000" spc="85" dirty="0">
                <a:solidFill>
                  <a:srgbClr val="001F5F"/>
                </a:solidFill>
                <a:latin typeface="한컴산뜻돋움"/>
                <a:cs typeface="한컴산뜻돋움"/>
              </a:rPr>
              <a:t>&lt;/option&gt;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60" dirty="0">
                <a:solidFill>
                  <a:srgbClr val="001F5F"/>
                </a:solidFill>
                <a:latin typeface="한컴산뜻돋움"/>
                <a:cs typeface="한컴산뜻돋움"/>
              </a:rPr>
              <a:t>value="08"&gt;</a:t>
            </a:r>
            <a:r>
              <a:rPr sz="2000" spc="60" dirty="0">
                <a:solidFill>
                  <a:srgbClr val="6F6F6F"/>
                </a:solidFill>
                <a:latin typeface="휴먼아미체"/>
                <a:cs typeface="휴먼아미체"/>
              </a:rPr>
              <a:t>주부</a:t>
            </a:r>
            <a:r>
              <a:rPr sz="2000" spc="60" dirty="0">
                <a:solidFill>
                  <a:srgbClr val="001F5F"/>
                </a:solidFill>
                <a:latin typeface="한컴산뜻돋움"/>
                <a:cs typeface="한컴산뜻돋움"/>
              </a:rPr>
              <a:t>&lt;/option&gt;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&lt;option</a:t>
            </a:r>
            <a:r>
              <a:rPr sz="20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85" dirty="0">
                <a:solidFill>
                  <a:srgbClr val="001F5F"/>
                </a:solidFill>
                <a:latin typeface="한컴산뜻돋움"/>
                <a:cs typeface="한컴산뜻돋움"/>
              </a:rPr>
              <a:t>value="09"&gt;</a:t>
            </a:r>
            <a:r>
              <a:rPr sz="2000" spc="85" dirty="0">
                <a:solidFill>
                  <a:srgbClr val="6F6F6F"/>
                </a:solidFill>
                <a:latin typeface="휴먼아미체"/>
                <a:cs typeface="휴먼아미체"/>
              </a:rPr>
              <a:t>기타</a:t>
            </a:r>
            <a:r>
              <a:rPr sz="2000" spc="-380" dirty="0">
                <a:solidFill>
                  <a:srgbClr val="6F6F6F"/>
                </a:solidFill>
                <a:latin typeface="휴먼아미체"/>
                <a:cs typeface="휴먼아미체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&lt;/option&gt;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</a:t>
            </a:r>
            <a:r>
              <a:rPr sz="20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/select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20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0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16853" y="4039996"/>
            <a:ext cx="4912360" cy="2645410"/>
            <a:chOff x="6316853" y="4039996"/>
            <a:chExt cx="4912360" cy="26454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292" y="6377939"/>
              <a:ext cx="4521707" cy="3073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5936" y="4069079"/>
              <a:ext cx="4853939" cy="23088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31458" y="4054601"/>
              <a:ext cx="4883150" cy="2338070"/>
            </a:xfrm>
            <a:custGeom>
              <a:avLst/>
              <a:gdLst/>
              <a:ahLst/>
              <a:cxnLst/>
              <a:rect l="l" t="t" r="r" b="b"/>
              <a:pathLst>
                <a:path w="4883150" h="2338070">
                  <a:moveTo>
                    <a:pt x="0" y="0"/>
                  </a:moveTo>
                  <a:lnTo>
                    <a:pt x="4882895" y="0"/>
                  </a:lnTo>
                  <a:lnTo>
                    <a:pt x="4882895" y="2337816"/>
                  </a:lnTo>
                  <a:lnTo>
                    <a:pt x="0" y="2337816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394904" y="3824718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0952" y="3819144"/>
            <a:ext cx="219455" cy="2194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33EBB7-A1A0-776A-8538-316972683DE6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목록 만들기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8739" y="22838"/>
            <a:ext cx="3072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04.</a:t>
            </a:r>
            <a:r>
              <a:rPr sz="2800" b="1" spc="-11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선택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목록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나눔고딕"/>
                <a:cs typeface="나눔고딕"/>
              </a:rPr>
              <a:t>만들기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162" y="1019214"/>
            <a:ext cx="4474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텍스트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영역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필드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-</a:t>
            </a:r>
            <a:r>
              <a:rPr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&lt;TEXTAREA&gt;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1212" y="1442802"/>
            <a:ext cx="10290810" cy="144462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30"/>
              </a:spcBef>
            </a:pPr>
            <a:r>
              <a:rPr sz="3600" b="1" spc="-20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텍스트</a:t>
            </a:r>
            <a:r>
              <a:rPr sz="3600" b="1" spc="-20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6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영역</a:t>
            </a:r>
            <a:r>
              <a:rPr sz="3600" b="1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(text</a:t>
            </a:r>
            <a:r>
              <a:rPr sz="3600" b="1" spc="-1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3600" b="1" spc="190" dirty="0">
                <a:solidFill>
                  <a:srgbClr val="001F5F"/>
                </a:solidFill>
                <a:latin typeface="한컴산뜻돋움"/>
                <a:cs typeface="한컴산뜻돋움"/>
              </a:rPr>
              <a:t>area)</a:t>
            </a:r>
            <a:r>
              <a:rPr sz="2400" b="0" spc="190" dirty="0">
                <a:solidFill>
                  <a:srgbClr val="000000"/>
                </a:solidFill>
                <a:latin typeface="휴먼아미체"/>
                <a:cs typeface="휴먼아미체"/>
              </a:rPr>
              <a:t>이란</a:t>
            </a:r>
            <a:r>
              <a:rPr sz="2400" b="0" spc="-475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3200" b="1" spc="-15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한</a:t>
            </a:r>
            <a:r>
              <a:rPr sz="3200" b="1" spc="-19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줄</a:t>
            </a:r>
            <a:r>
              <a:rPr sz="3200" b="1" spc="-19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이상의</a:t>
            </a:r>
            <a:r>
              <a:rPr sz="3200" b="1" spc="-20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문장을</a:t>
            </a:r>
            <a:r>
              <a:rPr sz="3200" b="1" spc="-21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입력</a:t>
            </a:r>
            <a:r>
              <a:rPr sz="3200" b="1" spc="-155" dirty="0">
                <a:solidFill>
                  <a:srgbClr val="000000"/>
                </a:solidFill>
                <a:latin typeface="나눔고딕 ExtraBold"/>
                <a:cs typeface="나눔고딕 ExtraBold"/>
              </a:rPr>
              <a:t>할</a:t>
            </a:r>
            <a:r>
              <a:rPr sz="3200" b="1" spc="-204" dirty="0">
                <a:solidFill>
                  <a:srgbClr val="00000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000000"/>
                </a:solidFill>
                <a:latin typeface="나눔고딕 ExtraBold"/>
                <a:cs typeface="나눔고딕 ExtraBold"/>
              </a:rPr>
              <a:t>때에</a:t>
            </a:r>
            <a:r>
              <a:rPr sz="3200" b="1" spc="-50" dirty="0">
                <a:solidFill>
                  <a:srgbClr val="00000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375" dirty="0">
                <a:solidFill>
                  <a:srgbClr val="000000"/>
                </a:solidFill>
                <a:latin typeface="나눔고딕 ExtraBold"/>
                <a:cs typeface="나눔고딕 ExtraBold"/>
              </a:rPr>
              <a:t>사용</a:t>
            </a:r>
            <a:r>
              <a:rPr sz="2400" b="0" spc="375" dirty="0">
                <a:solidFill>
                  <a:srgbClr val="000000"/>
                </a:solidFill>
                <a:latin typeface="휴먼아미체"/>
                <a:cs typeface="휴먼아미체"/>
              </a:rPr>
              <a:t>되는</a:t>
            </a:r>
            <a:r>
              <a:rPr sz="2400" b="0" spc="-465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770" dirty="0">
                <a:solidFill>
                  <a:srgbClr val="000000"/>
                </a:solidFill>
                <a:latin typeface="휴먼아미체"/>
                <a:cs typeface="휴먼아미체"/>
              </a:rPr>
              <a:t>폼으로</a:t>
            </a:r>
            <a:r>
              <a:rPr sz="2400" b="0" spc="770" dirty="0">
                <a:solidFill>
                  <a:srgbClr val="000000"/>
                </a:solidFill>
                <a:latin typeface="한컴산뜻돋움"/>
                <a:cs typeface="한컴산뜻돋움"/>
              </a:rPr>
              <a:t>,</a:t>
            </a:r>
            <a:r>
              <a:rPr sz="2400" b="0" spc="-90" dirty="0">
                <a:solidFill>
                  <a:srgbClr val="000000"/>
                </a:solidFill>
                <a:latin typeface="한컴산뜻돋움"/>
                <a:cs typeface="한컴산뜻돋움"/>
              </a:rPr>
              <a:t> </a:t>
            </a:r>
            <a:r>
              <a:rPr sz="2400" b="0" spc="250" dirty="0">
                <a:solidFill>
                  <a:srgbClr val="000000"/>
                </a:solidFill>
                <a:latin typeface="한컴산뜻돋움"/>
                <a:cs typeface="한컴산뜻돋움"/>
              </a:rPr>
              <a:t>&lt;INPUT&gt;</a:t>
            </a:r>
            <a:r>
              <a:rPr sz="2400" b="0" spc="250" dirty="0">
                <a:solidFill>
                  <a:srgbClr val="000000"/>
                </a:solidFill>
                <a:latin typeface="휴먼아미체"/>
                <a:cs typeface="휴먼아미체"/>
              </a:rPr>
              <a:t>태그에서</a:t>
            </a:r>
            <a:r>
              <a:rPr sz="2400" b="0" spc="-43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844" dirty="0">
                <a:solidFill>
                  <a:srgbClr val="000000"/>
                </a:solidFill>
                <a:latin typeface="휴먼아미체"/>
                <a:cs typeface="휴먼아미체"/>
              </a:rPr>
              <a:t>사용하는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645" dirty="0">
                <a:solidFill>
                  <a:srgbClr val="000000"/>
                </a:solidFill>
                <a:latin typeface="휴먼아미체"/>
                <a:cs typeface="휴먼아미체"/>
              </a:rPr>
              <a:t>한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819" dirty="0">
                <a:solidFill>
                  <a:srgbClr val="000000"/>
                </a:solidFill>
                <a:latin typeface="휴먼아미체"/>
                <a:cs typeface="휴먼아미체"/>
              </a:rPr>
              <a:t>줄짜리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860" dirty="0">
                <a:solidFill>
                  <a:srgbClr val="000000"/>
                </a:solidFill>
                <a:latin typeface="휴먼아미체"/>
                <a:cs typeface="휴먼아미체"/>
              </a:rPr>
              <a:t>텍스트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900" dirty="0">
                <a:solidFill>
                  <a:srgbClr val="000000"/>
                </a:solidFill>
                <a:latin typeface="휴먼아미체"/>
                <a:cs typeface="휴먼아미체"/>
              </a:rPr>
              <a:t>필드</a:t>
            </a:r>
            <a:r>
              <a:rPr sz="2400" b="0" spc="-44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900" dirty="0">
                <a:solidFill>
                  <a:srgbClr val="000000"/>
                </a:solidFill>
                <a:latin typeface="휴먼아미체"/>
                <a:cs typeface="휴먼아미체"/>
              </a:rPr>
              <a:t>폼과는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580" dirty="0">
                <a:solidFill>
                  <a:srgbClr val="000000"/>
                </a:solidFill>
                <a:latin typeface="휴먼아미체"/>
                <a:cs typeface="휴먼아미체"/>
              </a:rPr>
              <a:t>다르다</a:t>
            </a:r>
            <a:r>
              <a:rPr sz="2400" b="0" spc="580" dirty="0">
                <a:solidFill>
                  <a:srgbClr val="000000"/>
                </a:solidFill>
                <a:latin typeface="한컴산뜻돋움"/>
                <a:cs typeface="한컴산뜻돋움"/>
              </a:rPr>
              <a:t>.</a:t>
            </a:r>
            <a:r>
              <a:rPr sz="2400" b="0" dirty="0">
                <a:solidFill>
                  <a:srgbClr val="000000"/>
                </a:solidFill>
                <a:latin typeface="한컴산뜻돋움"/>
                <a:cs typeface="한컴산뜻돋움"/>
              </a:rPr>
              <a:t> </a:t>
            </a:r>
            <a:r>
              <a:rPr sz="2400" b="0" spc="860" dirty="0">
                <a:solidFill>
                  <a:srgbClr val="000000"/>
                </a:solidFill>
                <a:latin typeface="휴먼아미체"/>
                <a:cs typeface="휴먼아미체"/>
              </a:rPr>
              <a:t>텍스트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780" dirty="0">
                <a:solidFill>
                  <a:srgbClr val="000000"/>
                </a:solidFill>
                <a:latin typeface="휴먼아미체"/>
                <a:cs typeface="휴먼아미체"/>
              </a:rPr>
              <a:t>영역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940" dirty="0">
                <a:solidFill>
                  <a:srgbClr val="000000"/>
                </a:solidFill>
                <a:latin typeface="휴먼아미체"/>
                <a:cs typeface="휴먼아미체"/>
              </a:rPr>
              <a:t>필드를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695" dirty="0">
                <a:solidFill>
                  <a:srgbClr val="000000"/>
                </a:solidFill>
                <a:latin typeface="휴먼아미체"/>
                <a:cs typeface="휴먼아미체"/>
              </a:rPr>
              <a:t>삽입할</a:t>
            </a:r>
            <a:r>
              <a:rPr sz="2400" b="0" spc="-44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770" dirty="0">
                <a:solidFill>
                  <a:srgbClr val="000000"/>
                </a:solidFill>
                <a:latin typeface="휴먼아미체"/>
                <a:cs typeface="휴먼아미체"/>
              </a:rPr>
              <a:t>때는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한컴산뜻돋움"/>
                <a:cs typeface="한컴산뜻돋움"/>
              </a:rPr>
              <a:t>&lt;TEX</a:t>
            </a:r>
            <a:r>
              <a:rPr sz="2400" b="0" spc="-150" dirty="0">
                <a:solidFill>
                  <a:srgbClr val="000000"/>
                </a:solidFill>
                <a:latin typeface="한컴산뜻돋움"/>
                <a:cs typeface="한컴산뜻돋움"/>
              </a:rPr>
              <a:t>T</a:t>
            </a:r>
            <a:r>
              <a:rPr sz="2400" b="0" dirty="0">
                <a:solidFill>
                  <a:srgbClr val="000000"/>
                </a:solidFill>
                <a:latin typeface="한컴산뜻돋움"/>
                <a:cs typeface="한컴산뜻돋움"/>
              </a:rPr>
              <a:t>AR</a:t>
            </a:r>
            <a:r>
              <a:rPr sz="2400" b="0" spc="-5" dirty="0">
                <a:solidFill>
                  <a:srgbClr val="000000"/>
                </a:solidFill>
                <a:latin typeface="한컴산뜻돋움"/>
                <a:cs typeface="한컴산뜻돋움"/>
              </a:rPr>
              <a:t>E</a:t>
            </a:r>
            <a:r>
              <a:rPr sz="2400" b="0" dirty="0">
                <a:solidFill>
                  <a:srgbClr val="000000"/>
                </a:solidFill>
                <a:latin typeface="한컴산뜻돋움"/>
                <a:cs typeface="한컴산뜻돋움"/>
              </a:rPr>
              <a:t>A&gt;</a:t>
            </a:r>
            <a:r>
              <a:rPr sz="2400" b="0" spc="-100" dirty="0">
                <a:solidFill>
                  <a:srgbClr val="000000"/>
                </a:solidFill>
                <a:latin typeface="한컴산뜻돋움"/>
                <a:cs typeface="한컴산뜻돋움"/>
              </a:rPr>
              <a:t> </a:t>
            </a:r>
            <a:r>
              <a:rPr sz="2400" b="0" spc="860" dirty="0">
                <a:solidFill>
                  <a:srgbClr val="000000"/>
                </a:solidFill>
                <a:latin typeface="휴먼아미체"/>
                <a:cs typeface="휴먼아미체"/>
              </a:rPr>
              <a:t>태그를</a:t>
            </a:r>
            <a:r>
              <a:rPr sz="2400" b="0" spc="-45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2400" b="0" spc="590" dirty="0">
                <a:solidFill>
                  <a:srgbClr val="000000"/>
                </a:solidFill>
                <a:latin typeface="휴먼아미체"/>
                <a:cs typeface="휴먼아미체"/>
              </a:rPr>
              <a:t>사용한다</a:t>
            </a:r>
            <a:r>
              <a:rPr sz="2400" b="0" spc="590" dirty="0">
                <a:solidFill>
                  <a:srgbClr val="00000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351" y="1630679"/>
            <a:ext cx="231648" cy="23317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1476" y="3216739"/>
            <a:ext cx="9824085" cy="1409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900" dirty="0">
                <a:latin typeface="휴먼아미체"/>
                <a:cs typeface="휴먼아미체"/>
              </a:rPr>
              <a:t>흔히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게시판에서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게시물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내용을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345" dirty="0">
                <a:latin typeface="나눔고딕 ExtraBold"/>
                <a:cs typeface="나눔고딕 ExtraBold"/>
              </a:rPr>
              <a:t>입력</a:t>
            </a:r>
            <a:r>
              <a:rPr sz="2400" spc="345" dirty="0">
                <a:latin typeface="휴먼아미체"/>
                <a:cs typeface="휴먼아미체"/>
              </a:rPr>
              <a:t>하는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부분이나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사이트에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회원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가입할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65" dirty="0">
                <a:latin typeface="휴먼아미체"/>
                <a:cs typeface="휴먼아미체"/>
              </a:rPr>
              <a:t>때</a:t>
            </a:r>
            <a:endParaRPr sz="2400" dirty="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3200" b="1" spc="-160" dirty="0">
                <a:latin typeface="나눔고딕 ExtraBold"/>
                <a:cs typeface="나눔고딕 ExtraBold"/>
              </a:rPr>
              <a:t>회원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240" dirty="0">
                <a:latin typeface="나눔고딕 ExtraBold"/>
                <a:cs typeface="나눔고딕 ExtraBold"/>
              </a:rPr>
              <a:t>약관</a:t>
            </a:r>
            <a:r>
              <a:rPr sz="2400" spc="240" dirty="0">
                <a:latin typeface="휴먼아미체"/>
                <a:cs typeface="휴먼아미체"/>
              </a:rPr>
              <a:t>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표시하는데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주로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1299845" algn="ctr">
              <a:lnSpc>
                <a:spcPct val="100000"/>
              </a:lnSpc>
              <a:spcBef>
                <a:spcPts val="1530"/>
              </a:spcBef>
            </a:pPr>
            <a:r>
              <a:rPr sz="1400" b="1" spc="-7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네이버</a:t>
            </a:r>
            <a:r>
              <a:rPr sz="1400" b="1" spc="-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400" b="1" spc="-2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이용약관</a:t>
            </a:r>
            <a:endParaRPr sz="1400" dirty="0">
              <a:latin typeface="나눔고딕 ExtraBold"/>
              <a:cs typeface="나눔고딕 ExtraBold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72088" y="4658867"/>
            <a:ext cx="176307" cy="156097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132418" y="6354924"/>
            <a:ext cx="2219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네이버</a:t>
            </a:r>
            <a:r>
              <a:rPr sz="1400" b="1" spc="-6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400" b="1" spc="-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이용약관에</a:t>
            </a:r>
            <a:r>
              <a:rPr sz="1400" b="1" spc="-7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400" b="1" spc="-5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동의합니다</a:t>
            </a:r>
            <a:r>
              <a:rPr sz="1400" b="1" spc="-50" dirty="0">
                <a:solidFill>
                  <a:srgbClr val="0D0D0D"/>
                </a:solidFill>
                <a:latin typeface="한컴산뜻돋움"/>
                <a:cs typeface="한컴산뜻돋움"/>
              </a:rPr>
              <a:t>.</a:t>
            </a:r>
            <a:endParaRPr sz="1400">
              <a:latin typeface="한컴산뜻돋움"/>
              <a:cs typeface="한컴산뜻돋움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36920" y="4658867"/>
            <a:ext cx="5710555" cy="1557655"/>
          </a:xfrm>
          <a:prstGeom prst="rect">
            <a:avLst/>
          </a:prstGeom>
          <a:ln w="12192">
            <a:solidFill>
              <a:srgbClr val="0D0D0D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105"/>
              </a:spcBef>
            </a:pPr>
            <a:r>
              <a:rPr sz="1400" b="1" spc="-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제 </a:t>
            </a:r>
            <a:r>
              <a:rPr sz="1400" b="1" spc="-45" dirty="0">
                <a:solidFill>
                  <a:srgbClr val="0D0D0D"/>
                </a:solidFill>
                <a:latin typeface="한컴산뜻돋움"/>
                <a:cs typeface="한컴산뜻돋움"/>
              </a:rPr>
              <a:t>1</a:t>
            </a:r>
            <a:r>
              <a:rPr sz="1400" b="1" spc="-4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조</a:t>
            </a:r>
            <a:r>
              <a:rPr sz="1400" b="1" spc="-7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400" b="1" spc="-20" dirty="0">
                <a:solidFill>
                  <a:srgbClr val="0D0D0D"/>
                </a:solidFill>
                <a:latin typeface="한컴산뜻돋움"/>
                <a:cs typeface="한컴산뜻돋움"/>
              </a:rPr>
              <a:t>(</a:t>
            </a:r>
            <a:r>
              <a:rPr sz="1400" b="1" spc="-2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목적</a:t>
            </a:r>
            <a:r>
              <a:rPr sz="1400" b="1" spc="-20" dirty="0">
                <a:solidFill>
                  <a:srgbClr val="0D0D0D"/>
                </a:solidFill>
                <a:latin typeface="한컴산뜻돋움"/>
                <a:cs typeface="한컴산뜻돋움"/>
              </a:rPr>
              <a:t>)</a:t>
            </a:r>
            <a:endParaRPr sz="1400" dirty="0">
              <a:latin typeface="한컴산뜻돋움"/>
              <a:cs typeface="한컴산뜻돋움"/>
            </a:endParaRPr>
          </a:p>
          <a:p>
            <a:pPr marL="139065" marR="299720">
              <a:lnSpc>
                <a:spcPct val="100000"/>
              </a:lnSpc>
              <a:spcBef>
                <a:spcPts val="630"/>
              </a:spcBef>
            </a:pPr>
            <a:r>
              <a:rPr sz="1200" b="1" spc="-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이</a:t>
            </a:r>
            <a:r>
              <a:rPr sz="1200" b="1" spc="-4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약관은</a:t>
            </a:r>
            <a:r>
              <a:rPr sz="1200" b="1" spc="-2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네이버</a:t>
            </a:r>
            <a:r>
              <a:rPr sz="1200" b="1" spc="-1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7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주식회사</a:t>
            </a:r>
            <a:r>
              <a:rPr sz="1200" b="1" spc="-70" dirty="0">
                <a:solidFill>
                  <a:srgbClr val="0D0D0D"/>
                </a:solidFill>
                <a:latin typeface="한컴산뜻돋움"/>
                <a:cs typeface="한컴산뜻돋움"/>
              </a:rPr>
              <a:t>(</a:t>
            </a:r>
            <a:r>
              <a:rPr sz="1200" b="1" spc="-7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이하</a:t>
            </a:r>
            <a:r>
              <a:rPr sz="1200" b="1" spc="-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40" dirty="0">
                <a:solidFill>
                  <a:srgbClr val="0D0D0D"/>
                </a:solidFill>
                <a:latin typeface="한컴산뜻돋움"/>
                <a:cs typeface="한컴산뜻돋움"/>
              </a:rPr>
              <a:t>“</a:t>
            </a:r>
            <a:r>
              <a:rPr sz="1200" b="1" spc="-4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회사</a:t>
            </a:r>
            <a:r>
              <a:rPr sz="1200" b="1" spc="-40" dirty="0">
                <a:solidFill>
                  <a:srgbClr val="0D0D0D"/>
                </a:solidFill>
                <a:latin typeface="한컴산뜻돋움"/>
                <a:cs typeface="한컴산뜻돋움"/>
              </a:rPr>
              <a:t>”)</a:t>
            </a:r>
            <a:r>
              <a:rPr sz="1200" b="1" spc="-4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가</a:t>
            </a:r>
            <a:r>
              <a:rPr sz="1200" b="1" spc="-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제공하는</a:t>
            </a:r>
            <a:r>
              <a:rPr sz="1200" b="1" spc="-1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5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네이버</a:t>
            </a:r>
            <a:r>
              <a:rPr sz="1200" b="1" spc="-55" dirty="0">
                <a:solidFill>
                  <a:srgbClr val="0D0D0D"/>
                </a:solidFill>
                <a:latin typeface="한컴산뜻돋움"/>
                <a:cs typeface="한컴산뜻돋움"/>
              </a:rPr>
              <a:t>,</a:t>
            </a:r>
            <a:r>
              <a:rPr sz="1200" b="1" spc="5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200" b="1" spc="-2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미투데이</a:t>
            </a:r>
            <a:r>
              <a:rPr sz="1200" b="1" spc="-25" dirty="0">
                <a:solidFill>
                  <a:srgbClr val="0D0D0D"/>
                </a:solidFill>
                <a:latin typeface="한컴산뜻돋움"/>
                <a:cs typeface="한컴산뜻돋움"/>
              </a:rPr>
              <a:t>(me2day,</a:t>
            </a:r>
            <a:r>
              <a:rPr sz="1200" b="1" spc="20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200" b="1" spc="-20" dirty="0">
                <a:solidFill>
                  <a:srgbClr val="0D0D0D"/>
                </a:solidFill>
                <a:latin typeface="한컴산뜻돋움"/>
                <a:cs typeface="한컴산뜻돋움"/>
              </a:rPr>
              <a:t>net) </a:t>
            </a:r>
            <a:r>
              <a:rPr sz="1200" b="1" spc="-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반</a:t>
            </a:r>
            <a:r>
              <a:rPr sz="1200" b="1" spc="-5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서비스의</a:t>
            </a:r>
            <a:r>
              <a:rPr sz="1200" b="1" spc="-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이용과</a:t>
            </a:r>
            <a:r>
              <a:rPr sz="1200" b="1" spc="-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관련하여</a:t>
            </a:r>
            <a:r>
              <a:rPr sz="1200" b="1" spc="-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회사와</a:t>
            </a:r>
            <a:r>
              <a:rPr sz="1200" b="1" spc="-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회원과의</a:t>
            </a:r>
            <a:r>
              <a:rPr sz="1200" b="1" spc="-1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5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권리</a:t>
            </a:r>
            <a:r>
              <a:rPr sz="1200" b="1" spc="-50" dirty="0">
                <a:solidFill>
                  <a:srgbClr val="0D0D0D"/>
                </a:solidFill>
                <a:latin typeface="한컴산뜻돋움"/>
                <a:cs typeface="한컴산뜻돋움"/>
              </a:rPr>
              <a:t>,</a:t>
            </a:r>
            <a:r>
              <a:rPr sz="1200" b="1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200" b="1" spc="-5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의무</a:t>
            </a:r>
            <a:r>
              <a:rPr sz="1200" b="1" spc="-50" dirty="0">
                <a:solidFill>
                  <a:srgbClr val="0D0D0D"/>
                </a:solidFill>
                <a:latin typeface="한컴산뜻돋움"/>
                <a:cs typeface="한컴산뜻돋움"/>
              </a:rPr>
              <a:t>,</a:t>
            </a:r>
            <a:r>
              <a:rPr sz="1200" b="1" spc="-5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200" b="1" spc="-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및</a:t>
            </a:r>
            <a:r>
              <a:rPr sz="1200" b="1" spc="-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6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책임사항</a:t>
            </a:r>
            <a:r>
              <a:rPr sz="1200" b="1" spc="-65" dirty="0">
                <a:solidFill>
                  <a:srgbClr val="0D0D0D"/>
                </a:solidFill>
                <a:latin typeface="한컴산뜻돋움"/>
                <a:cs typeface="한컴산뜻돋움"/>
              </a:rPr>
              <a:t>,</a:t>
            </a:r>
            <a:r>
              <a:rPr sz="1200" b="1" spc="5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12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기타</a:t>
            </a:r>
            <a:r>
              <a:rPr sz="1200" b="1" spc="-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200" b="1" spc="-2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필요한 니다</a:t>
            </a:r>
            <a:r>
              <a:rPr sz="1200" b="1" spc="-25" dirty="0">
                <a:solidFill>
                  <a:srgbClr val="0D0D0D"/>
                </a:solidFill>
                <a:latin typeface="한컴산뜻돋움"/>
                <a:cs typeface="한컴산뜻돋움"/>
              </a:rPr>
              <a:t>.</a:t>
            </a:r>
            <a:endParaRPr sz="12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 dirty="0">
              <a:latin typeface="한컴산뜻돋움"/>
              <a:cs typeface="한컴산뜻돋움"/>
            </a:endParaRPr>
          </a:p>
          <a:p>
            <a:pPr marL="139065">
              <a:lnSpc>
                <a:spcPct val="100000"/>
              </a:lnSpc>
            </a:pPr>
            <a:r>
              <a:rPr sz="1400" b="1" spc="-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제</a:t>
            </a:r>
            <a:r>
              <a:rPr sz="1400" b="1" spc="-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1400" b="1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2</a:t>
            </a:r>
            <a:r>
              <a:rPr sz="1400" b="1" spc="-1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조</a:t>
            </a:r>
            <a:r>
              <a:rPr sz="1400" b="1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(</a:t>
            </a:r>
            <a:r>
              <a:rPr sz="1400" b="1" spc="-1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정의</a:t>
            </a:r>
            <a:r>
              <a:rPr sz="1400" b="1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)</a:t>
            </a:r>
            <a:endParaRPr sz="1400" dirty="0">
              <a:latin typeface="한컴산뜻돋움"/>
              <a:cs typeface="한컴산뜻돋움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37682" y="6375653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4">
                <a:moveTo>
                  <a:pt x="0" y="0"/>
                </a:moveTo>
                <a:lnTo>
                  <a:pt x="216408" y="0"/>
                </a:lnTo>
                <a:lnTo>
                  <a:pt x="216408" y="216408"/>
                </a:lnTo>
                <a:lnTo>
                  <a:pt x="0" y="216408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663A9F-BBA9-78AE-CF2A-7E102B83B6A7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영역 필드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262985-3C02-581E-DFC8-40A98646417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28457F-00B4-3D73-8F00-B2EBB2EE438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1985FF-56FA-6B6F-FEFB-87E460908B4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440182" y="1816666"/>
            <a:ext cx="75609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한컴산뜻돋움"/>
                <a:cs typeface="한컴산뜻돋움"/>
              </a:rPr>
              <a:t>&lt;TEXTAREA&gt;</a:t>
            </a:r>
            <a:r>
              <a:rPr sz="2400" b="1" spc="-70" dirty="0">
                <a:latin typeface="한컴산뜻돋움"/>
                <a:cs typeface="한컴산뜻돋움"/>
              </a:rPr>
              <a:t> </a:t>
            </a:r>
            <a:r>
              <a:rPr sz="2400" b="1" spc="-140" dirty="0">
                <a:latin typeface="나눔고딕 ExtraBold"/>
                <a:cs typeface="나눔고딕 ExtraBold"/>
              </a:rPr>
              <a:t>태그에서</a:t>
            </a:r>
            <a:r>
              <a:rPr sz="2400" b="1" spc="-12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사용할</a:t>
            </a:r>
            <a:r>
              <a:rPr sz="2400" b="1" spc="-12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수</a:t>
            </a:r>
            <a:r>
              <a:rPr sz="2400" b="1" spc="-12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있는</a:t>
            </a:r>
            <a:r>
              <a:rPr sz="2400" b="1" spc="-12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속성은</a:t>
            </a:r>
            <a:r>
              <a:rPr sz="2400" b="1" spc="-12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다음과</a:t>
            </a:r>
            <a:r>
              <a:rPr sz="2400" b="1" spc="-125" dirty="0"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latin typeface="나눔고딕 ExtraBold"/>
                <a:cs typeface="나눔고딕 ExtraBold"/>
              </a:rPr>
              <a:t>같다</a:t>
            </a:r>
            <a:r>
              <a:rPr sz="2400" b="1" spc="-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8581" y="3875815"/>
            <a:ext cx="8089265" cy="1758950"/>
          </a:xfrm>
          <a:custGeom>
            <a:avLst/>
            <a:gdLst/>
            <a:ahLst/>
            <a:cxnLst/>
            <a:rect l="l" t="t" r="r" b="b"/>
            <a:pathLst>
              <a:path w="8089265" h="1758950">
                <a:moveTo>
                  <a:pt x="8088998" y="0"/>
                </a:moveTo>
                <a:lnTo>
                  <a:pt x="0" y="0"/>
                </a:lnTo>
                <a:lnTo>
                  <a:pt x="0" y="879360"/>
                </a:lnTo>
                <a:lnTo>
                  <a:pt x="0" y="1758721"/>
                </a:lnTo>
                <a:lnTo>
                  <a:pt x="8088998" y="1758721"/>
                </a:lnTo>
                <a:lnTo>
                  <a:pt x="8088998" y="879360"/>
                </a:lnTo>
                <a:lnTo>
                  <a:pt x="80889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182" y="2428866"/>
            <a:ext cx="966215" cy="6979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0905" y="2428866"/>
            <a:ext cx="966215" cy="697979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97490"/>
              </p:ext>
            </p:extLst>
          </p:nvPr>
        </p:nvGraphicFramePr>
        <p:xfrm>
          <a:off x="939179" y="2462490"/>
          <a:ext cx="10057765" cy="3163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9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600" b="1" spc="-20" dirty="0">
                          <a:latin typeface="한컴산뜻돋움"/>
                          <a:cs typeface="한컴산뜻돋움"/>
                        </a:rPr>
                        <a:t>name</a:t>
                      </a:r>
                      <a:endParaRPr sz="2600">
                        <a:latin typeface="한컴산뜻돋움"/>
                        <a:cs typeface="한컴산뜻돋움"/>
                      </a:endParaRPr>
                    </a:p>
                  </a:txBody>
                  <a:tcPr marL="0" marR="0" marT="2038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2400" b="1" spc="-145" dirty="0">
                          <a:latin typeface="나눔고딕 ExtraBold"/>
                          <a:cs typeface="나눔고딕 ExtraBold"/>
                        </a:rPr>
                        <a:t>텍스트</a:t>
                      </a:r>
                      <a:r>
                        <a:rPr sz="2400" b="1" spc="-125" dirty="0"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latin typeface="나눔고딕 ExtraBold"/>
                          <a:cs typeface="나눔고딕 ExtraBold"/>
                        </a:rPr>
                        <a:t>영역</a:t>
                      </a:r>
                      <a:r>
                        <a:rPr sz="2400" b="1" spc="-125" dirty="0"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latin typeface="나눔고딕 ExtraBold"/>
                          <a:cs typeface="나눔고딕 ExtraBold"/>
                        </a:rPr>
                        <a:t>필드의</a:t>
                      </a:r>
                      <a:r>
                        <a:rPr sz="2400" b="1" spc="-120" dirty="0"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이름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600" b="1" spc="-20" dirty="0">
                          <a:latin typeface="한컴산뜻돋움"/>
                          <a:cs typeface="한컴산뜻돋움"/>
                        </a:rPr>
                        <a:t>cols</a:t>
                      </a:r>
                      <a:endParaRPr sz="2600">
                        <a:latin typeface="한컴산뜻돋움"/>
                        <a:cs typeface="한컴산뜻돋움"/>
                      </a:endParaRPr>
                    </a:p>
                  </a:txBody>
                  <a:tcPr marL="0" marR="0" marT="2038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2400" b="1" spc="-145" dirty="0">
                          <a:latin typeface="나눔고딕 ExtraBold"/>
                          <a:cs typeface="나눔고딕 ExtraBold"/>
                        </a:rPr>
                        <a:t>텍스트</a:t>
                      </a:r>
                      <a:r>
                        <a:rPr sz="2400" b="1" spc="-125" dirty="0"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latin typeface="나눔고딕 ExtraBold"/>
                          <a:cs typeface="나눔고딕 ExtraBold"/>
                        </a:rPr>
                        <a:t>영역</a:t>
                      </a:r>
                      <a:r>
                        <a:rPr sz="2400" b="1" spc="-125" dirty="0"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latin typeface="나눔고딕 ExtraBold"/>
                          <a:cs typeface="나눔고딕 ExtraBold"/>
                        </a:rPr>
                        <a:t>필드의</a:t>
                      </a:r>
                      <a:r>
                        <a:rPr sz="2400" b="1" spc="-125" dirty="0"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가로</a:t>
                      </a:r>
                      <a:r>
                        <a:rPr sz="2400" b="1" spc="-12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38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폭</a:t>
                      </a:r>
                      <a:r>
                        <a:rPr sz="2400" spc="385" dirty="0">
                          <a:latin typeface="한컴산뜻돋움"/>
                          <a:cs typeface="한컴산뜻돋움"/>
                        </a:rPr>
                        <a:t>(</a:t>
                      </a:r>
                      <a:r>
                        <a:rPr sz="2400" spc="385" dirty="0">
                          <a:latin typeface="휴먼아미체"/>
                          <a:cs typeface="휴먼아미체"/>
                        </a:rPr>
                        <a:t>문자</a:t>
                      </a:r>
                      <a:r>
                        <a:rPr sz="24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450" dirty="0">
                          <a:latin typeface="휴먼아미체"/>
                          <a:cs typeface="휴먼아미체"/>
                        </a:rPr>
                        <a:t>단위</a:t>
                      </a:r>
                      <a:r>
                        <a:rPr sz="2400" spc="450" dirty="0">
                          <a:latin typeface="한컴산뜻돋움"/>
                          <a:cs typeface="한컴산뜻돋움"/>
                        </a:rPr>
                        <a:t>)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600" b="1" spc="-20" dirty="0">
                          <a:latin typeface="한컴산뜻돋움"/>
                          <a:cs typeface="한컴산뜻돋움"/>
                        </a:rPr>
                        <a:t>rows</a:t>
                      </a:r>
                      <a:endParaRPr sz="2600">
                        <a:latin typeface="한컴산뜻돋움"/>
                        <a:cs typeface="한컴산뜻돋움"/>
                      </a:endParaRPr>
                    </a:p>
                  </a:txBody>
                  <a:tcPr marL="0" marR="0" marT="2038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400" b="1" spc="-145" dirty="0">
                          <a:latin typeface="나눔고딕 ExtraBold"/>
                          <a:cs typeface="나눔고딕 ExtraBold"/>
                        </a:rPr>
                        <a:t>텍스트</a:t>
                      </a:r>
                      <a:r>
                        <a:rPr sz="2400" b="1" spc="-130" dirty="0"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latin typeface="나눔고딕 ExtraBold"/>
                          <a:cs typeface="나눔고딕 ExtraBold"/>
                        </a:rPr>
                        <a:t>영역</a:t>
                      </a:r>
                      <a:r>
                        <a:rPr sz="2400" b="1" spc="-125" dirty="0"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latin typeface="나눔고딕 ExtraBold"/>
                          <a:cs typeface="나눔고딕 ExtraBold"/>
                        </a:rPr>
                        <a:t>필드의</a:t>
                      </a:r>
                      <a:r>
                        <a:rPr sz="2400" b="1" spc="-125" dirty="0"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145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세로</a:t>
                      </a:r>
                      <a:r>
                        <a:rPr sz="2400" b="1" spc="-130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229" dirty="0">
                          <a:solidFill>
                            <a:srgbClr val="6F2F9F"/>
                          </a:solidFill>
                          <a:latin typeface="나눔고딕 ExtraBold"/>
                          <a:cs typeface="나눔고딕 ExtraBold"/>
                        </a:rPr>
                        <a:t>길이</a:t>
                      </a:r>
                      <a:r>
                        <a:rPr sz="2400" spc="229" dirty="0">
                          <a:latin typeface="한컴산뜻돋움"/>
                          <a:cs typeface="한컴산뜻돋움"/>
                        </a:rPr>
                        <a:t>(</a:t>
                      </a:r>
                      <a:r>
                        <a:rPr sz="2400" spc="229" dirty="0">
                          <a:latin typeface="휴먼아미체"/>
                          <a:cs typeface="휴먼아미체"/>
                        </a:rPr>
                        <a:t>라인</a:t>
                      </a:r>
                      <a:r>
                        <a:rPr sz="24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335" dirty="0">
                          <a:latin typeface="휴먼아미체"/>
                          <a:cs typeface="휴먼아미체"/>
                        </a:rPr>
                        <a:t>단위</a:t>
                      </a:r>
                      <a:r>
                        <a:rPr sz="2400" spc="335" dirty="0">
                          <a:latin typeface="한컴산뜻돋움"/>
                          <a:cs typeface="한컴산뜻돋움"/>
                        </a:rPr>
                        <a:t>).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200" spc="670" dirty="0">
                          <a:latin typeface="휴먼아미체"/>
                          <a:cs typeface="휴먼아미체"/>
                        </a:rPr>
                        <a:t>지정한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60" dirty="0">
                          <a:latin typeface="휴먼아미체"/>
                          <a:cs typeface="휴먼아미체"/>
                        </a:rPr>
                        <a:t>숫자보다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줄의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60" dirty="0">
                          <a:latin typeface="휴먼아미체"/>
                          <a:cs typeface="휴먼아미체"/>
                        </a:rPr>
                        <a:t>개수가</a:t>
                      </a:r>
                      <a:r>
                        <a:rPr sz="22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655" dirty="0">
                          <a:latin typeface="휴먼아미체"/>
                          <a:cs typeface="휴먼아미체"/>
                        </a:rPr>
                        <a:t>많아지면</a:t>
                      </a:r>
                      <a:r>
                        <a:rPr sz="2200" spc="-38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95" dirty="0">
                          <a:latin typeface="휴먼아미체"/>
                          <a:cs typeface="휴먼아미체"/>
                        </a:rPr>
                        <a:t>스크롤바가</a:t>
                      </a:r>
                      <a:r>
                        <a:rPr sz="2200" spc="-38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420" dirty="0">
                          <a:latin typeface="휴먼아미체"/>
                          <a:cs typeface="휴먼아미체"/>
                        </a:rPr>
                        <a:t>생긴다</a:t>
                      </a:r>
                      <a:r>
                        <a:rPr sz="2200" spc="42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200">
                        <a:latin typeface="한컴산뜻돋움"/>
                        <a:cs typeface="한컴산뜻돋움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B843C2-8792-2EAF-0438-9B79B87A1FA1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영역 필드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C3F34-90E5-E442-A498-B9D15A22C950}"/>
              </a:ext>
            </a:extLst>
          </p:cNvPr>
          <p:cNvSpPr txBox="1"/>
          <p:nvPr/>
        </p:nvSpPr>
        <p:spPr>
          <a:xfrm>
            <a:off x="306648" y="9741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텍스트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영역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필드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-</a:t>
            </a:r>
            <a:r>
              <a:rPr lang="ko-KR" altLang="en-US"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&lt;TEXTAREA&gt;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C9DE1B2-AA9D-3C87-5E1A-0B4D8E10AF8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579DFD-AFFA-A91C-E35F-5F6C9715A1F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1FA28-6F44-1055-5249-D6DC6BE676C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7133" y="1183131"/>
            <a:ext cx="239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입력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양식의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종류</a:t>
            </a:r>
            <a:endParaRPr sz="240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05657" y="1886457"/>
            <a:ext cx="7717790" cy="4972050"/>
            <a:chOff x="3105657" y="1886457"/>
            <a:chExt cx="7717790" cy="49720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7643" y="4931664"/>
              <a:ext cx="7575803" cy="19263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15817" y="1896617"/>
              <a:ext cx="6438900" cy="3581400"/>
            </a:xfrm>
            <a:custGeom>
              <a:avLst/>
              <a:gdLst/>
              <a:ahLst/>
              <a:cxnLst/>
              <a:rect l="l" t="t" r="r" b="b"/>
              <a:pathLst>
                <a:path w="6438900" h="3581400">
                  <a:moveTo>
                    <a:pt x="6438900" y="0"/>
                  </a:moveTo>
                  <a:lnTo>
                    <a:pt x="0" y="0"/>
                  </a:lnTo>
                  <a:lnTo>
                    <a:pt x="0" y="3581400"/>
                  </a:lnTo>
                  <a:lnTo>
                    <a:pt x="6438900" y="3581400"/>
                  </a:lnTo>
                  <a:lnTo>
                    <a:pt x="6438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15817" y="1896617"/>
              <a:ext cx="6438900" cy="3581400"/>
            </a:xfrm>
            <a:custGeom>
              <a:avLst/>
              <a:gdLst/>
              <a:ahLst/>
              <a:cxnLst/>
              <a:rect l="l" t="t" r="r" b="b"/>
              <a:pathLst>
                <a:path w="6438900" h="3581400">
                  <a:moveTo>
                    <a:pt x="0" y="0"/>
                  </a:moveTo>
                  <a:lnTo>
                    <a:pt x="6438900" y="0"/>
                  </a:lnTo>
                  <a:lnTo>
                    <a:pt x="6438900" y="3581400"/>
                  </a:lnTo>
                  <a:lnTo>
                    <a:pt x="0" y="3581400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1321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31919" y="2622806"/>
              <a:ext cx="2573020" cy="515620"/>
            </a:xfrm>
            <a:custGeom>
              <a:avLst/>
              <a:gdLst/>
              <a:ahLst/>
              <a:cxnLst/>
              <a:rect l="l" t="t" r="r" b="b"/>
              <a:pathLst>
                <a:path w="2573020" h="515619">
                  <a:moveTo>
                    <a:pt x="2486660" y="0"/>
                  </a:moveTo>
                  <a:lnTo>
                    <a:pt x="85852" y="0"/>
                  </a:lnTo>
                  <a:lnTo>
                    <a:pt x="52436" y="6745"/>
                  </a:lnTo>
                  <a:lnTo>
                    <a:pt x="25147" y="25142"/>
                  </a:lnTo>
                  <a:lnTo>
                    <a:pt x="6747" y="52431"/>
                  </a:lnTo>
                  <a:lnTo>
                    <a:pt x="0" y="85851"/>
                  </a:lnTo>
                  <a:lnTo>
                    <a:pt x="0" y="429259"/>
                  </a:lnTo>
                  <a:lnTo>
                    <a:pt x="6747" y="462675"/>
                  </a:lnTo>
                  <a:lnTo>
                    <a:pt x="25147" y="489964"/>
                  </a:lnTo>
                  <a:lnTo>
                    <a:pt x="52436" y="508364"/>
                  </a:lnTo>
                  <a:lnTo>
                    <a:pt x="85852" y="515111"/>
                  </a:lnTo>
                  <a:lnTo>
                    <a:pt x="2486660" y="515111"/>
                  </a:lnTo>
                  <a:lnTo>
                    <a:pt x="2520075" y="508364"/>
                  </a:lnTo>
                  <a:lnTo>
                    <a:pt x="2547364" y="489964"/>
                  </a:lnTo>
                  <a:lnTo>
                    <a:pt x="2565764" y="462675"/>
                  </a:lnTo>
                  <a:lnTo>
                    <a:pt x="2572512" y="429259"/>
                  </a:lnTo>
                  <a:lnTo>
                    <a:pt x="2572512" y="85851"/>
                  </a:lnTo>
                  <a:lnTo>
                    <a:pt x="2565764" y="52431"/>
                  </a:lnTo>
                  <a:lnTo>
                    <a:pt x="2547364" y="25142"/>
                  </a:lnTo>
                  <a:lnTo>
                    <a:pt x="2520075" y="6745"/>
                  </a:lnTo>
                  <a:lnTo>
                    <a:pt x="2486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1919" y="2622806"/>
              <a:ext cx="2573020" cy="515620"/>
            </a:xfrm>
            <a:custGeom>
              <a:avLst/>
              <a:gdLst/>
              <a:ahLst/>
              <a:cxnLst/>
              <a:rect l="l" t="t" r="r" b="b"/>
              <a:pathLst>
                <a:path w="2573020" h="515619">
                  <a:moveTo>
                    <a:pt x="0" y="85851"/>
                  </a:moveTo>
                  <a:lnTo>
                    <a:pt x="6747" y="52431"/>
                  </a:lnTo>
                  <a:lnTo>
                    <a:pt x="25147" y="25142"/>
                  </a:lnTo>
                  <a:lnTo>
                    <a:pt x="52436" y="6745"/>
                  </a:lnTo>
                  <a:lnTo>
                    <a:pt x="85852" y="0"/>
                  </a:lnTo>
                  <a:lnTo>
                    <a:pt x="2486660" y="0"/>
                  </a:lnTo>
                  <a:lnTo>
                    <a:pt x="2520075" y="6745"/>
                  </a:lnTo>
                  <a:lnTo>
                    <a:pt x="2547364" y="25142"/>
                  </a:lnTo>
                  <a:lnTo>
                    <a:pt x="2565764" y="52431"/>
                  </a:lnTo>
                  <a:lnTo>
                    <a:pt x="2572512" y="85851"/>
                  </a:lnTo>
                  <a:lnTo>
                    <a:pt x="2572512" y="429259"/>
                  </a:lnTo>
                  <a:lnTo>
                    <a:pt x="2565764" y="462675"/>
                  </a:lnTo>
                  <a:lnTo>
                    <a:pt x="2547364" y="489964"/>
                  </a:lnTo>
                  <a:lnTo>
                    <a:pt x="2520075" y="508364"/>
                  </a:lnTo>
                  <a:lnTo>
                    <a:pt x="2486660" y="515111"/>
                  </a:lnTo>
                  <a:lnTo>
                    <a:pt x="85852" y="515111"/>
                  </a:lnTo>
                  <a:lnTo>
                    <a:pt x="52436" y="508364"/>
                  </a:lnTo>
                  <a:lnTo>
                    <a:pt x="25147" y="489964"/>
                  </a:lnTo>
                  <a:lnTo>
                    <a:pt x="6747" y="462675"/>
                  </a:lnTo>
                  <a:lnTo>
                    <a:pt x="0" y="429259"/>
                  </a:lnTo>
                  <a:lnTo>
                    <a:pt x="0" y="85851"/>
                  </a:lnTo>
                  <a:close/>
                </a:path>
              </a:pathLst>
            </a:custGeom>
            <a:ln w="1219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1919" y="3238502"/>
              <a:ext cx="2573020" cy="516890"/>
            </a:xfrm>
            <a:custGeom>
              <a:avLst/>
              <a:gdLst/>
              <a:ahLst/>
              <a:cxnLst/>
              <a:rect l="l" t="t" r="r" b="b"/>
              <a:pathLst>
                <a:path w="2573020" h="516889">
                  <a:moveTo>
                    <a:pt x="2486406" y="0"/>
                  </a:moveTo>
                  <a:lnTo>
                    <a:pt x="86106" y="0"/>
                  </a:lnTo>
                  <a:lnTo>
                    <a:pt x="52592" y="6765"/>
                  </a:lnTo>
                  <a:lnTo>
                    <a:pt x="25222" y="25217"/>
                  </a:lnTo>
                  <a:lnTo>
                    <a:pt x="6767" y="52586"/>
                  </a:lnTo>
                  <a:lnTo>
                    <a:pt x="0" y="86105"/>
                  </a:lnTo>
                  <a:lnTo>
                    <a:pt x="0" y="430529"/>
                  </a:lnTo>
                  <a:lnTo>
                    <a:pt x="6767" y="464043"/>
                  </a:lnTo>
                  <a:lnTo>
                    <a:pt x="25222" y="491413"/>
                  </a:lnTo>
                  <a:lnTo>
                    <a:pt x="52592" y="509868"/>
                  </a:lnTo>
                  <a:lnTo>
                    <a:pt x="86106" y="516635"/>
                  </a:lnTo>
                  <a:lnTo>
                    <a:pt x="2486406" y="516635"/>
                  </a:lnTo>
                  <a:lnTo>
                    <a:pt x="2519919" y="509868"/>
                  </a:lnTo>
                  <a:lnTo>
                    <a:pt x="2547289" y="491413"/>
                  </a:lnTo>
                  <a:lnTo>
                    <a:pt x="2565744" y="464043"/>
                  </a:lnTo>
                  <a:lnTo>
                    <a:pt x="2572512" y="430529"/>
                  </a:lnTo>
                  <a:lnTo>
                    <a:pt x="2572512" y="86105"/>
                  </a:lnTo>
                  <a:lnTo>
                    <a:pt x="2565744" y="52586"/>
                  </a:lnTo>
                  <a:lnTo>
                    <a:pt x="2547289" y="25217"/>
                  </a:lnTo>
                  <a:lnTo>
                    <a:pt x="2519919" y="6765"/>
                  </a:lnTo>
                  <a:lnTo>
                    <a:pt x="2486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1919" y="3238502"/>
              <a:ext cx="2573020" cy="516890"/>
            </a:xfrm>
            <a:custGeom>
              <a:avLst/>
              <a:gdLst/>
              <a:ahLst/>
              <a:cxnLst/>
              <a:rect l="l" t="t" r="r" b="b"/>
              <a:pathLst>
                <a:path w="2573020" h="516889">
                  <a:moveTo>
                    <a:pt x="0" y="86105"/>
                  </a:moveTo>
                  <a:lnTo>
                    <a:pt x="6767" y="52586"/>
                  </a:lnTo>
                  <a:lnTo>
                    <a:pt x="25222" y="25217"/>
                  </a:lnTo>
                  <a:lnTo>
                    <a:pt x="52592" y="6765"/>
                  </a:lnTo>
                  <a:lnTo>
                    <a:pt x="86106" y="0"/>
                  </a:lnTo>
                  <a:lnTo>
                    <a:pt x="2486406" y="0"/>
                  </a:lnTo>
                  <a:lnTo>
                    <a:pt x="2519919" y="6765"/>
                  </a:lnTo>
                  <a:lnTo>
                    <a:pt x="2547289" y="25217"/>
                  </a:lnTo>
                  <a:lnTo>
                    <a:pt x="2565744" y="52586"/>
                  </a:lnTo>
                  <a:lnTo>
                    <a:pt x="2572512" y="86105"/>
                  </a:lnTo>
                  <a:lnTo>
                    <a:pt x="2572512" y="430529"/>
                  </a:lnTo>
                  <a:lnTo>
                    <a:pt x="2565744" y="464043"/>
                  </a:lnTo>
                  <a:lnTo>
                    <a:pt x="2547289" y="491413"/>
                  </a:lnTo>
                  <a:lnTo>
                    <a:pt x="2519919" y="509868"/>
                  </a:lnTo>
                  <a:lnTo>
                    <a:pt x="2486406" y="516635"/>
                  </a:lnTo>
                  <a:lnTo>
                    <a:pt x="86106" y="516635"/>
                  </a:lnTo>
                  <a:lnTo>
                    <a:pt x="52592" y="509868"/>
                  </a:lnTo>
                  <a:lnTo>
                    <a:pt x="25222" y="491413"/>
                  </a:lnTo>
                  <a:lnTo>
                    <a:pt x="6767" y="464043"/>
                  </a:lnTo>
                  <a:lnTo>
                    <a:pt x="0" y="430529"/>
                  </a:lnTo>
                  <a:lnTo>
                    <a:pt x="0" y="86105"/>
                  </a:lnTo>
                  <a:close/>
                </a:path>
              </a:pathLst>
            </a:custGeom>
            <a:ln w="1219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2739" y="2622803"/>
              <a:ext cx="2135123" cy="11323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82739" y="2622808"/>
              <a:ext cx="2135505" cy="1132840"/>
            </a:xfrm>
            <a:custGeom>
              <a:avLst/>
              <a:gdLst/>
              <a:ahLst/>
              <a:cxnLst/>
              <a:rect l="l" t="t" r="r" b="b"/>
              <a:pathLst>
                <a:path w="2135504" h="1132839">
                  <a:moveTo>
                    <a:pt x="0" y="188722"/>
                  </a:moveTo>
                  <a:lnTo>
                    <a:pt x="6741" y="138552"/>
                  </a:lnTo>
                  <a:lnTo>
                    <a:pt x="25765" y="93470"/>
                  </a:lnTo>
                  <a:lnTo>
                    <a:pt x="55275" y="55275"/>
                  </a:lnTo>
                  <a:lnTo>
                    <a:pt x="93470" y="25765"/>
                  </a:lnTo>
                  <a:lnTo>
                    <a:pt x="138552" y="6741"/>
                  </a:lnTo>
                  <a:lnTo>
                    <a:pt x="188722" y="0"/>
                  </a:lnTo>
                  <a:lnTo>
                    <a:pt x="1946402" y="0"/>
                  </a:lnTo>
                  <a:lnTo>
                    <a:pt x="1996571" y="6741"/>
                  </a:lnTo>
                  <a:lnTo>
                    <a:pt x="2041653" y="25765"/>
                  </a:lnTo>
                  <a:lnTo>
                    <a:pt x="2079848" y="55275"/>
                  </a:lnTo>
                  <a:lnTo>
                    <a:pt x="2109358" y="93470"/>
                  </a:lnTo>
                  <a:lnTo>
                    <a:pt x="2128382" y="138552"/>
                  </a:lnTo>
                  <a:lnTo>
                    <a:pt x="2135124" y="188722"/>
                  </a:lnTo>
                  <a:lnTo>
                    <a:pt x="2135124" y="943597"/>
                  </a:lnTo>
                  <a:lnTo>
                    <a:pt x="2128382" y="993768"/>
                  </a:lnTo>
                  <a:lnTo>
                    <a:pt x="2109358" y="1038852"/>
                  </a:lnTo>
                  <a:lnTo>
                    <a:pt x="2079848" y="1077050"/>
                  </a:lnTo>
                  <a:lnTo>
                    <a:pt x="2041653" y="1106562"/>
                  </a:lnTo>
                  <a:lnTo>
                    <a:pt x="1996571" y="1125589"/>
                  </a:lnTo>
                  <a:lnTo>
                    <a:pt x="1946402" y="1132332"/>
                  </a:lnTo>
                  <a:lnTo>
                    <a:pt x="188722" y="1132332"/>
                  </a:lnTo>
                  <a:lnTo>
                    <a:pt x="138552" y="1125589"/>
                  </a:lnTo>
                  <a:lnTo>
                    <a:pt x="93470" y="1106562"/>
                  </a:lnTo>
                  <a:lnTo>
                    <a:pt x="55275" y="1077050"/>
                  </a:lnTo>
                  <a:lnTo>
                    <a:pt x="25765" y="1038852"/>
                  </a:lnTo>
                  <a:lnTo>
                    <a:pt x="6741" y="993768"/>
                  </a:lnTo>
                  <a:lnTo>
                    <a:pt x="0" y="943597"/>
                  </a:lnTo>
                  <a:lnTo>
                    <a:pt x="0" y="18872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4047" y="2214371"/>
              <a:ext cx="237744" cy="2377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0303" y="2214371"/>
              <a:ext cx="236220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17441" y="4021073"/>
              <a:ext cx="228600" cy="254635"/>
            </a:xfrm>
            <a:custGeom>
              <a:avLst/>
              <a:gdLst/>
              <a:ahLst/>
              <a:cxnLst/>
              <a:rect l="l" t="t" r="r" b="b"/>
              <a:pathLst>
                <a:path w="228600" h="254635">
                  <a:moveTo>
                    <a:pt x="0" y="0"/>
                  </a:moveTo>
                  <a:lnTo>
                    <a:pt x="228600" y="0"/>
                  </a:lnTo>
                  <a:lnTo>
                    <a:pt x="228600" y="254507"/>
                  </a:lnTo>
                  <a:lnTo>
                    <a:pt x="0" y="254507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43950" y="2197337"/>
            <a:ext cx="34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30" dirty="0">
                <a:solidFill>
                  <a:srgbClr val="252525"/>
                </a:solidFill>
                <a:latin typeface="휴먼아미체"/>
                <a:cs typeface="휴먼아미체"/>
              </a:rPr>
              <a:t>회원</a:t>
            </a:r>
            <a:endParaRPr sz="1400">
              <a:latin typeface="휴먼아미체"/>
              <a:cs typeface="휴먼아미체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42211" y="2197337"/>
            <a:ext cx="501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30" dirty="0">
                <a:solidFill>
                  <a:srgbClr val="252525"/>
                </a:solidFill>
                <a:latin typeface="휴먼아미체"/>
                <a:cs typeface="휴먼아미체"/>
              </a:rPr>
              <a:t>비회원</a:t>
            </a:r>
            <a:endParaRPr sz="1400">
              <a:latin typeface="휴먼아미체"/>
              <a:cs typeface="휴먼아미체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8584" y="4019467"/>
            <a:ext cx="8591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34" dirty="0">
                <a:solidFill>
                  <a:srgbClr val="252525"/>
                </a:solidFill>
                <a:latin typeface="휴먼아미체"/>
                <a:cs typeface="휴먼아미체"/>
              </a:rPr>
              <a:t>아이디</a:t>
            </a:r>
            <a:r>
              <a:rPr sz="1400" spc="-260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1400" spc="380" dirty="0">
                <a:solidFill>
                  <a:srgbClr val="252525"/>
                </a:solidFill>
                <a:latin typeface="휴먼아미체"/>
                <a:cs typeface="휴먼아미체"/>
              </a:rPr>
              <a:t>저장</a:t>
            </a:r>
            <a:endParaRPr sz="1400">
              <a:latin typeface="휴먼아미체"/>
              <a:cs typeface="휴먼아미체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81116" y="4006469"/>
            <a:ext cx="1776095" cy="283845"/>
            <a:chOff x="5381116" y="4006469"/>
            <a:chExt cx="1776095" cy="283845"/>
          </a:xfrm>
        </p:grpSpPr>
        <p:sp>
          <p:nvSpPr>
            <p:cNvPr id="21" name="object 21"/>
            <p:cNvSpPr/>
            <p:nvPr/>
          </p:nvSpPr>
          <p:spPr>
            <a:xfrm>
              <a:off x="5395721" y="4021074"/>
              <a:ext cx="228600" cy="254635"/>
            </a:xfrm>
            <a:custGeom>
              <a:avLst/>
              <a:gdLst/>
              <a:ahLst/>
              <a:cxnLst/>
              <a:rect l="l" t="t" r="r" b="b"/>
              <a:pathLst>
                <a:path w="228600" h="254635">
                  <a:moveTo>
                    <a:pt x="0" y="0"/>
                  </a:moveTo>
                  <a:lnTo>
                    <a:pt x="228600" y="0"/>
                  </a:lnTo>
                  <a:lnTo>
                    <a:pt x="228600" y="254507"/>
                  </a:lnTo>
                  <a:lnTo>
                    <a:pt x="0" y="254507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22007" y="4020312"/>
              <a:ext cx="228600" cy="254635"/>
            </a:xfrm>
            <a:custGeom>
              <a:avLst/>
              <a:gdLst/>
              <a:ahLst/>
              <a:cxnLst/>
              <a:rect l="l" t="t" r="r" b="b"/>
              <a:pathLst>
                <a:path w="228600" h="254635">
                  <a:moveTo>
                    <a:pt x="0" y="0"/>
                  </a:moveTo>
                  <a:lnTo>
                    <a:pt x="228600" y="0"/>
                  </a:lnTo>
                  <a:lnTo>
                    <a:pt x="228600" y="254507"/>
                  </a:lnTo>
                  <a:lnTo>
                    <a:pt x="0" y="25450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86775" y="4024522"/>
            <a:ext cx="140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7465" algn="l"/>
              </a:tabLst>
            </a:pPr>
            <a:r>
              <a:rPr sz="2100" spc="832" baseline="1984" dirty="0">
                <a:solidFill>
                  <a:srgbClr val="252525"/>
                </a:solidFill>
                <a:latin typeface="휴먼아미체"/>
                <a:cs typeface="휴먼아미체"/>
              </a:rPr>
              <a:t>키보드</a:t>
            </a:r>
            <a:r>
              <a:rPr sz="2100" spc="-390" baseline="1984" dirty="0">
                <a:solidFill>
                  <a:srgbClr val="252525"/>
                </a:solidFill>
                <a:latin typeface="휴먼아미체"/>
                <a:cs typeface="휴먼아미체"/>
              </a:rPr>
              <a:t> </a:t>
            </a:r>
            <a:r>
              <a:rPr sz="2100" spc="727" baseline="1984" dirty="0">
                <a:solidFill>
                  <a:srgbClr val="252525"/>
                </a:solidFill>
                <a:latin typeface="휴먼아미체"/>
                <a:cs typeface="휴먼아미체"/>
              </a:rPr>
              <a:t>보안접속</a:t>
            </a:r>
            <a:r>
              <a:rPr sz="2100" baseline="1984" dirty="0">
                <a:solidFill>
                  <a:srgbClr val="252525"/>
                </a:solidFill>
                <a:latin typeface="휴먼아미체"/>
                <a:cs typeface="휴먼아미체"/>
              </a:rPr>
              <a:t>	</a:t>
            </a:r>
            <a:r>
              <a:rPr sz="1400" spc="-50" dirty="0">
                <a:solidFill>
                  <a:srgbClr val="252525"/>
                </a:solidFill>
                <a:latin typeface="맑은 고딕"/>
                <a:cs typeface="맑은 고딕"/>
              </a:rPr>
              <a:t>?</a:t>
            </a:r>
            <a:endParaRPr sz="1400">
              <a:latin typeface="맑은 고딕"/>
              <a:cs typeface="맑은 고딕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26382" y="4858259"/>
            <a:ext cx="4625975" cy="365125"/>
            <a:chOff x="4326382" y="4858259"/>
            <a:chExt cx="4625975" cy="365125"/>
          </a:xfrm>
        </p:grpSpPr>
        <p:sp>
          <p:nvSpPr>
            <p:cNvPr id="25" name="object 25"/>
            <p:cNvSpPr/>
            <p:nvPr/>
          </p:nvSpPr>
          <p:spPr>
            <a:xfrm>
              <a:off x="4332732" y="4864609"/>
              <a:ext cx="1437640" cy="352425"/>
            </a:xfrm>
            <a:custGeom>
              <a:avLst/>
              <a:gdLst/>
              <a:ahLst/>
              <a:cxnLst/>
              <a:rect l="l" t="t" r="r" b="b"/>
              <a:pathLst>
                <a:path w="1437639" h="352425">
                  <a:moveTo>
                    <a:pt x="1378458" y="0"/>
                  </a:moveTo>
                  <a:lnTo>
                    <a:pt x="58674" y="0"/>
                  </a:lnTo>
                  <a:lnTo>
                    <a:pt x="35833" y="4610"/>
                  </a:lnTo>
                  <a:lnTo>
                    <a:pt x="17183" y="17183"/>
                  </a:lnTo>
                  <a:lnTo>
                    <a:pt x="4610" y="35833"/>
                  </a:lnTo>
                  <a:lnTo>
                    <a:pt x="0" y="58674"/>
                  </a:lnTo>
                  <a:lnTo>
                    <a:pt x="0" y="293370"/>
                  </a:lnTo>
                  <a:lnTo>
                    <a:pt x="4610" y="316205"/>
                  </a:lnTo>
                  <a:lnTo>
                    <a:pt x="17183" y="334856"/>
                  </a:lnTo>
                  <a:lnTo>
                    <a:pt x="35833" y="347432"/>
                  </a:lnTo>
                  <a:lnTo>
                    <a:pt x="58674" y="352044"/>
                  </a:lnTo>
                  <a:lnTo>
                    <a:pt x="1378458" y="352044"/>
                  </a:lnTo>
                  <a:lnTo>
                    <a:pt x="1401298" y="347432"/>
                  </a:lnTo>
                  <a:lnTo>
                    <a:pt x="1419948" y="334856"/>
                  </a:lnTo>
                  <a:lnTo>
                    <a:pt x="1432521" y="316205"/>
                  </a:lnTo>
                  <a:lnTo>
                    <a:pt x="1437132" y="293370"/>
                  </a:lnTo>
                  <a:lnTo>
                    <a:pt x="1437132" y="58674"/>
                  </a:lnTo>
                  <a:lnTo>
                    <a:pt x="1432521" y="35833"/>
                  </a:lnTo>
                  <a:lnTo>
                    <a:pt x="1419948" y="17183"/>
                  </a:lnTo>
                  <a:lnTo>
                    <a:pt x="1401298" y="4610"/>
                  </a:lnTo>
                  <a:lnTo>
                    <a:pt x="1378458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32732" y="4864609"/>
              <a:ext cx="1437640" cy="352425"/>
            </a:xfrm>
            <a:custGeom>
              <a:avLst/>
              <a:gdLst/>
              <a:ahLst/>
              <a:cxnLst/>
              <a:rect l="l" t="t" r="r" b="b"/>
              <a:pathLst>
                <a:path w="1437639" h="352425">
                  <a:moveTo>
                    <a:pt x="0" y="58674"/>
                  </a:moveTo>
                  <a:lnTo>
                    <a:pt x="4610" y="35833"/>
                  </a:lnTo>
                  <a:lnTo>
                    <a:pt x="17183" y="17183"/>
                  </a:lnTo>
                  <a:lnTo>
                    <a:pt x="35833" y="4610"/>
                  </a:lnTo>
                  <a:lnTo>
                    <a:pt x="58674" y="0"/>
                  </a:lnTo>
                  <a:lnTo>
                    <a:pt x="1378458" y="0"/>
                  </a:lnTo>
                  <a:lnTo>
                    <a:pt x="1401298" y="4610"/>
                  </a:lnTo>
                  <a:lnTo>
                    <a:pt x="1419948" y="17183"/>
                  </a:lnTo>
                  <a:lnTo>
                    <a:pt x="1432521" y="35833"/>
                  </a:lnTo>
                  <a:lnTo>
                    <a:pt x="1437132" y="58674"/>
                  </a:lnTo>
                  <a:lnTo>
                    <a:pt x="1437132" y="293370"/>
                  </a:lnTo>
                  <a:lnTo>
                    <a:pt x="1432521" y="316205"/>
                  </a:lnTo>
                  <a:lnTo>
                    <a:pt x="1419948" y="334856"/>
                  </a:lnTo>
                  <a:lnTo>
                    <a:pt x="1401298" y="347432"/>
                  </a:lnTo>
                  <a:lnTo>
                    <a:pt x="1378458" y="352044"/>
                  </a:lnTo>
                  <a:lnTo>
                    <a:pt x="58674" y="352044"/>
                  </a:lnTo>
                  <a:lnTo>
                    <a:pt x="35833" y="347432"/>
                  </a:lnTo>
                  <a:lnTo>
                    <a:pt x="17183" y="334856"/>
                  </a:lnTo>
                  <a:lnTo>
                    <a:pt x="4610" y="316205"/>
                  </a:lnTo>
                  <a:lnTo>
                    <a:pt x="0" y="293370"/>
                  </a:lnTo>
                  <a:lnTo>
                    <a:pt x="0" y="58674"/>
                  </a:lnTo>
                  <a:close/>
                </a:path>
              </a:pathLst>
            </a:custGeom>
            <a:ln w="1219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22264" y="4864609"/>
              <a:ext cx="1435735" cy="352425"/>
            </a:xfrm>
            <a:custGeom>
              <a:avLst/>
              <a:gdLst/>
              <a:ahLst/>
              <a:cxnLst/>
              <a:rect l="l" t="t" r="r" b="b"/>
              <a:pathLst>
                <a:path w="1435734" h="352425">
                  <a:moveTo>
                    <a:pt x="1376934" y="0"/>
                  </a:moveTo>
                  <a:lnTo>
                    <a:pt x="58674" y="0"/>
                  </a:lnTo>
                  <a:lnTo>
                    <a:pt x="35838" y="4610"/>
                  </a:lnTo>
                  <a:lnTo>
                    <a:pt x="17187" y="17183"/>
                  </a:lnTo>
                  <a:lnTo>
                    <a:pt x="4611" y="35833"/>
                  </a:lnTo>
                  <a:lnTo>
                    <a:pt x="0" y="58674"/>
                  </a:lnTo>
                  <a:lnTo>
                    <a:pt x="0" y="293370"/>
                  </a:lnTo>
                  <a:lnTo>
                    <a:pt x="4611" y="316205"/>
                  </a:lnTo>
                  <a:lnTo>
                    <a:pt x="17187" y="334856"/>
                  </a:lnTo>
                  <a:lnTo>
                    <a:pt x="35838" y="347432"/>
                  </a:lnTo>
                  <a:lnTo>
                    <a:pt x="58674" y="352044"/>
                  </a:lnTo>
                  <a:lnTo>
                    <a:pt x="1376934" y="352044"/>
                  </a:lnTo>
                  <a:lnTo>
                    <a:pt x="1399774" y="347432"/>
                  </a:lnTo>
                  <a:lnTo>
                    <a:pt x="1418424" y="334856"/>
                  </a:lnTo>
                  <a:lnTo>
                    <a:pt x="1430997" y="316205"/>
                  </a:lnTo>
                  <a:lnTo>
                    <a:pt x="1435608" y="293370"/>
                  </a:lnTo>
                  <a:lnTo>
                    <a:pt x="1435608" y="58674"/>
                  </a:lnTo>
                  <a:lnTo>
                    <a:pt x="1430997" y="35833"/>
                  </a:lnTo>
                  <a:lnTo>
                    <a:pt x="1418424" y="17183"/>
                  </a:lnTo>
                  <a:lnTo>
                    <a:pt x="1399774" y="4610"/>
                  </a:lnTo>
                  <a:lnTo>
                    <a:pt x="137693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22264" y="4864609"/>
              <a:ext cx="1435735" cy="352425"/>
            </a:xfrm>
            <a:custGeom>
              <a:avLst/>
              <a:gdLst/>
              <a:ahLst/>
              <a:cxnLst/>
              <a:rect l="l" t="t" r="r" b="b"/>
              <a:pathLst>
                <a:path w="1435734" h="352425">
                  <a:moveTo>
                    <a:pt x="0" y="58674"/>
                  </a:moveTo>
                  <a:lnTo>
                    <a:pt x="4611" y="35833"/>
                  </a:lnTo>
                  <a:lnTo>
                    <a:pt x="17187" y="17183"/>
                  </a:lnTo>
                  <a:lnTo>
                    <a:pt x="35838" y="4610"/>
                  </a:lnTo>
                  <a:lnTo>
                    <a:pt x="58674" y="0"/>
                  </a:lnTo>
                  <a:lnTo>
                    <a:pt x="1376934" y="0"/>
                  </a:lnTo>
                  <a:lnTo>
                    <a:pt x="1399774" y="4610"/>
                  </a:lnTo>
                  <a:lnTo>
                    <a:pt x="1418424" y="17183"/>
                  </a:lnTo>
                  <a:lnTo>
                    <a:pt x="1430997" y="35833"/>
                  </a:lnTo>
                  <a:lnTo>
                    <a:pt x="1435608" y="58674"/>
                  </a:lnTo>
                  <a:lnTo>
                    <a:pt x="1435608" y="293370"/>
                  </a:lnTo>
                  <a:lnTo>
                    <a:pt x="1430997" y="316205"/>
                  </a:lnTo>
                  <a:lnTo>
                    <a:pt x="1418424" y="334856"/>
                  </a:lnTo>
                  <a:lnTo>
                    <a:pt x="1399774" y="347432"/>
                  </a:lnTo>
                  <a:lnTo>
                    <a:pt x="1376934" y="352044"/>
                  </a:lnTo>
                  <a:lnTo>
                    <a:pt x="58674" y="352044"/>
                  </a:lnTo>
                  <a:lnTo>
                    <a:pt x="35838" y="347432"/>
                  </a:lnTo>
                  <a:lnTo>
                    <a:pt x="17187" y="334856"/>
                  </a:lnTo>
                  <a:lnTo>
                    <a:pt x="4611" y="316205"/>
                  </a:lnTo>
                  <a:lnTo>
                    <a:pt x="0" y="293370"/>
                  </a:lnTo>
                  <a:lnTo>
                    <a:pt x="0" y="58674"/>
                  </a:lnTo>
                  <a:close/>
                </a:path>
              </a:pathLst>
            </a:custGeom>
            <a:ln w="1219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10272" y="4864609"/>
              <a:ext cx="1435735" cy="352425"/>
            </a:xfrm>
            <a:custGeom>
              <a:avLst/>
              <a:gdLst/>
              <a:ahLst/>
              <a:cxnLst/>
              <a:rect l="l" t="t" r="r" b="b"/>
              <a:pathLst>
                <a:path w="1435734" h="352425">
                  <a:moveTo>
                    <a:pt x="1376934" y="0"/>
                  </a:moveTo>
                  <a:lnTo>
                    <a:pt x="58674" y="0"/>
                  </a:lnTo>
                  <a:lnTo>
                    <a:pt x="35833" y="4610"/>
                  </a:lnTo>
                  <a:lnTo>
                    <a:pt x="17183" y="17183"/>
                  </a:lnTo>
                  <a:lnTo>
                    <a:pt x="4610" y="35833"/>
                  </a:lnTo>
                  <a:lnTo>
                    <a:pt x="0" y="58674"/>
                  </a:lnTo>
                  <a:lnTo>
                    <a:pt x="0" y="293370"/>
                  </a:lnTo>
                  <a:lnTo>
                    <a:pt x="4610" y="316205"/>
                  </a:lnTo>
                  <a:lnTo>
                    <a:pt x="17183" y="334856"/>
                  </a:lnTo>
                  <a:lnTo>
                    <a:pt x="35833" y="347432"/>
                  </a:lnTo>
                  <a:lnTo>
                    <a:pt x="58674" y="352044"/>
                  </a:lnTo>
                  <a:lnTo>
                    <a:pt x="1376934" y="352044"/>
                  </a:lnTo>
                  <a:lnTo>
                    <a:pt x="1399769" y="347432"/>
                  </a:lnTo>
                  <a:lnTo>
                    <a:pt x="1418420" y="334856"/>
                  </a:lnTo>
                  <a:lnTo>
                    <a:pt x="1430996" y="316205"/>
                  </a:lnTo>
                  <a:lnTo>
                    <a:pt x="1435608" y="293370"/>
                  </a:lnTo>
                  <a:lnTo>
                    <a:pt x="1435608" y="58674"/>
                  </a:lnTo>
                  <a:lnTo>
                    <a:pt x="1430996" y="35833"/>
                  </a:lnTo>
                  <a:lnTo>
                    <a:pt x="1418420" y="17183"/>
                  </a:lnTo>
                  <a:lnTo>
                    <a:pt x="1399769" y="4610"/>
                  </a:lnTo>
                  <a:lnTo>
                    <a:pt x="137693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10272" y="4864609"/>
              <a:ext cx="1435735" cy="352425"/>
            </a:xfrm>
            <a:custGeom>
              <a:avLst/>
              <a:gdLst/>
              <a:ahLst/>
              <a:cxnLst/>
              <a:rect l="l" t="t" r="r" b="b"/>
              <a:pathLst>
                <a:path w="1435734" h="352425">
                  <a:moveTo>
                    <a:pt x="0" y="58674"/>
                  </a:moveTo>
                  <a:lnTo>
                    <a:pt x="4610" y="35833"/>
                  </a:lnTo>
                  <a:lnTo>
                    <a:pt x="17183" y="17183"/>
                  </a:lnTo>
                  <a:lnTo>
                    <a:pt x="35833" y="4610"/>
                  </a:lnTo>
                  <a:lnTo>
                    <a:pt x="58674" y="0"/>
                  </a:lnTo>
                  <a:lnTo>
                    <a:pt x="1376934" y="0"/>
                  </a:lnTo>
                  <a:lnTo>
                    <a:pt x="1399769" y="4610"/>
                  </a:lnTo>
                  <a:lnTo>
                    <a:pt x="1418420" y="17183"/>
                  </a:lnTo>
                  <a:lnTo>
                    <a:pt x="1430996" y="35833"/>
                  </a:lnTo>
                  <a:lnTo>
                    <a:pt x="1435608" y="58674"/>
                  </a:lnTo>
                  <a:lnTo>
                    <a:pt x="1435608" y="293370"/>
                  </a:lnTo>
                  <a:lnTo>
                    <a:pt x="1430996" y="316205"/>
                  </a:lnTo>
                  <a:lnTo>
                    <a:pt x="1418420" y="334856"/>
                  </a:lnTo>
                  <a:lnTo>
                    <a:pt x="1399769" y="347432"/>
                  </a:lnTo>
                  <a:lnTo>
                    <a:pt x="1376934" y="352044"/>
                  </a:lnTo>
                  <a:lnTo>
                    <a:pt x="58674" y="352044"/>
                  </a:lnTo>
                  <a:lnTo>
                    <a:pt x="35833" y="347432"/>
                  </a:lnTo>
                  <a:lnTo>
                    <a:pt x="17183" y="334856"/>
                  </a:lnTo>
                  <a:lnTo>
                    <a:pt x="4610" y="316205"/>
                  </a:lnTo>
                  <a:lnTo>
                    <a:pt x="0" y="293370"/>
                  </a:lnTo>
                  <a:lnTo>
                    <a:pt x="0" y="58674"/>
                  </a:lnTo>
                  <a:close/>
                </a:path>
              </a:pathLst>
            </a:custGeom>
            <a:ln w="1219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679773" y="4894432"/>
            <a:ext cx="659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15" dirty="0">
                <a:solidFill>
                  <a:srgbClr val="13213C"/>
                </a:solidFill>
                <a:latin typeface="휴먼아미체"/>
                <a:cs typeface="휴먼아미체"/>
              </a:rPr>
              <a:t>회원가입</a:t>
            </a:r>
            <a:endParaRPr sz="1400">
              <a:latin typeface="휴먼아미체"/>
              <a:cs typeface="휴먼아미체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30665" y="4894432"/>
            <a:ext cx="1419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100"/>
              </a:spcBef>
            </a:pPr>
            <a:r>
              <a:rPr sz="1400" spc="434" dirty="0">
                <a:solidFill>
                  <a:srgbClr val="001F5F"/>
                </a:solidFill>
                <a:latin typeface="휴먼아미체"/>
                <a:cs typeface="휴먼아미체"/>
              </a:rPr>
              <a:t>아이디</a:t>
            </a:r>
            <a:r>
              <a:rPr sz="1400" spc="-26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1400" spc="380" dirty="0">
                <a:solidFill>
                  <a:srgbClr val="001F5F"/>
                </a:solidFill>
                <a:latin typeface="휴먼아미체"/>
                <a:cs typeface="휴먼아미체"/>
              </a:rPr>
              <a:t>찾기</a:t>
            </a:r>
            <a:endParaRPr sz="1400">
              <a:latin typeface="휴먼아미체"/>
              <a:cs typeface="휴먼아미체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18672" y="4894432"/>
            <a:ext cx="1419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100"/>
              </a:spcBef>
            </a:pPr>
            <a:r>
              <a:rPr sz="1400" spc="490" dirty="0">
                <a:solidFill>
                  <a:srgbClr val="001F5F"/>
                </a:solidFill>
                <a:latin typeface="휴먼아미체"/>
                <a:cs typeface="휴먼아미체"/>
              </a:rPr>
              <a:t>비밀번호</a:t>
            </a:r>
            <a:r>
              <a:rPr sz="1400" spc="-254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1400" spc="390" dirty="0">
                <a:solidFill>
                  <a:srgbClr val="001F5F"/>
                </a:solidFill>
                <a:latin typeface="휴먼아미체"/>
                <a:cs typeface="휴먼아미체"/>
              </a:rPr>
              <a:t>찾기</a:t>
            </a:r>
            <a:endParaRPr sz="1400">
              <a:latin typeface="휴먼아미체"/>
              <a:cs typeface="휴먼아미체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84492" y="2849879"/>
            <a:ext cx="1522474" cy="810767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217640" y="2936704"/>
            <a:ext cx="1057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LOGIN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776603" y="1557528"/>
            <a:ext cx="7428230" cy="4559935"/>
            <a:chOff x="2776603" y="1557528"/>
            <a:chExt cx="7428230" cy="4559935"/>
          </a:xfrm>
        </p:grpSpPr>
        <p:sp>
          <p:nvSpPr>
            <p:cNvPr id="37" name="object 37"/>
            <p:cNvSpPr/>
            <p:nvPr/>
          </p:nvSpPr>
          <p:spPr>
            <a:xfrm>
              <a:off x="2791209" y="3443477"/>
              <a:ext cx="1362710" cy="793115"/>
            </a:xfrm>
            <a:custGeom>
              <a:avLst/>
              <a:gdLst/>
              <a:ahLst/>
              <a:cxnLst/>
              <a:rect l="l" t="t" r="r" b="b"/>
              <a:pathLst>
                <a:path w="1362710" h="793114">
                  <a:moveTo>
                    <a:pt x="1362265" y="0"/>
                  </a:moveTo>
                  <a:lnTo>
                    <a:pt x="0" y="793102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27788" y="4162805"/>
              <a:ext cx="1148080" cy="690880"/>
            </a:xfrm>
            <a:custGeom>
              <a:avLst/>
              <a:gdLst/>
              <a:ahLst/>
              <a:cxnLst/>
              <a:rect l="l" t="t" r="r" b="b"/>
              <a:pathLst>
                <a:path w="1148079" h="690879">
                  <a:moveTo>
                    <a:pt x="1147660" y="0"/>
                  </a:moveTo>
                  <a:lnTo>
                    <a:pt x="0" y="690460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91208" y="5066538"/>
              <a:ext cx="1670685" cy="1036319"/>
            </a:xfrm>
            <a:custGeom>
              <a:avLst/>
              <a:gdLst/>
              <a:ahLst/>
              <a:cxnLst/>
              <a:rect l="l" t="t" r="r" b="b"/>
              <a:pathLst>
                <a:path w="1670685" h="1036320">
                  <a:moveTo>
                    <a:pt x="1670177" y="0"/>
                  </a:moveTo>
                  <a:lnTo>
                    <a:pt x="0" y="1035697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19924" y="2033777"/>
              <a:ext cx="1670685" cy="1036319"/>
            </a:xfrm>
            <a:custGeom>
              <a:avLst/>
              <a:gdLst/>
              <a:ahLst/>
              <a:cxnLst/>
              <a:rect l="l" t="t" r="r" b="b"/>
              <a:pathLst>
                <a:path w="1670684" h="1036319">
                  <a:moveTo>
                    <a:pt x="1670177" y="0"/>
                  </a:moveTo>
                  <a:lnTo>
                    <a:pt x="0" y="1035697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5056" y="5489447"/>
              <a:ext cx="6438899" cy="2750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04140" y="1557528"/>
              <a:ext cx="2507272" cy="33847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8808" y="1635252"/>
              <a:ext cx="2330128" cy="26064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818638" y="2329433"/>
              <a:ext cx="1406525" cy="713740"/>
            </a:xfrm>
            <a:custGeom>
              <a:avLst/>
              <a:gdLst/>
              <a:ahLst/>
              <a:cxnLst/>
              <a:rect l="l" t="t" r="r" b="b"/>
              <a:pathLst>
                <a:path w="1406525" h="713739">
                  <a:moveTo>
                    <a:pt x="1406486" y="0"/>
                  </a:moveTo>
                  <a:lnTo>
                    <a:pt x="0" y="713384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809490" y="2861310"/>
              <a:ext cx="1416050" cy="751205"/>
            </a:xfrm>
            <a:custGeom>
              <a:avLst/>
              <a:gdLst/>
              <a:ahLst/>
              <a:cxnLst/>
              <a:rect l="l" t="t" r="r" b="b"/>
              <a:pathLst>
                <a:path w="1416050" h="751204">
                  <a:moveTo>
                    <a:pt x="1415821" y="0"/>
                  </a:moveTo>
                  <a:lnTo>
                    <a:pt x="0" y="750709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75338" y="2673514"/>
            <a:ext cx="1670685" cy="24866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12065" indent="782955" algn="r">
              <a:lnSpc>
                <a:spcPct val="124800"/>
              </a:lnSpc>
              <a:spcBef>
                <a:spcPts val="30"/>
              </a:spcBef>
            </a:pPr>
            <a:r>
              <a:rPr sz="3200" b="1" spc="-175" dirty="0">
                <a:solidFill>
                  <a:srgbClr val="FF5050"/>
                </a:solidFill>
                <a:latin typeface="한컴산뜻돋움"/>
                <a:cs typeface="한컴산뜻돋움"/>
              </a:rPr>
              <a:t>radio </a:t>
            </a:r>
            <a:r>
              <a:rPr sz="3200" b="1" spc="-20" dirty="0">
                <a:solidFill>
                  <a:srgbClr val="FF5050"/>
                </a:solidFill>
                <a:latin typeface="한컴산뜻돋움"/>
                <a:cs typeface="한컴산뜻돋움"/>
              </a:rPr>
              <a:t>text </a:t>
            </a:r>
            <a:r>
              <a:rPr sz="3200" b="1" spc="-175" dirty="0">
                <a:solidFill>
                  <a:srgbClr val="FF5050"/>
                </a:solidFill>
                <a:latin typeface="한컴산뜻돋움"/>
                <a:cs typeface="한컴산뜻돋움"/>
              </a:rPr>
              <a:t>password</a:t>
            </a:r>
            <a:endParaRPr sz="3200">
              <a:latin typeface="한컴산뜻돋움"/>
              <a:cs typeface="한컴산뜻돋움"/>
            </a:endParaRPr>
          </a:p>
          <a:p>
            <a:pPr marR="5080" algn="r">
              <a:lnSpc>
                <a:spcPct val="100000"/>
              </a:lnSpc>
              <a:spcBef>
                <a:spcPts val="1225"/>
              </a:spcBef>
            </a:pPr>
            <a:r>
              <a:rPr sz="3200" b="1" spc="-120" dirty="0">
                <a:solidFill>
                  <a:srgbClr val="FF5050"/>
                </a:solidFill>
                <a:latin typeface="한컴산뜻돋움"/>
                <a:cs typeface="한컴산뜻돋움"/>
              </a:rPr>
              <a:t>checkbox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69861" y="5812556"/>
            <a:ext cx="11576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45" dirty="0">
                <a:solidFill>
                  <a:srgbClr val="FF5050"/>
                </a:solidFill>
                <a:latin typeface="한컴산뜻돋움"/>
                <a:cs typeface="한컴산뜻돋움"/>
              </a:rPr>
              <a:t>button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15426" y="1658890"/>
            <a:ext cx="11944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45" dirty="0">
                <a:solidFill>
                  <a:srgbClr val="FF5050"/>
                </a:solidFill>
                <a:latin typeface="한컴산뜻돋움"/>
                <a:cs typeface="한컴산뜻돋움"/>
              </a:rPr>
              <a:t>submit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09765" y="1680226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55407" y="1674876"/>
            <a:ext cx="219455" cy="21945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E2D373A-BBE1-44DD-261F-CDF1E628A9B7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양식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(Form)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종류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781812"/>
            <a:ext cx="11731750" cy="6076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6747" y="1909442"/>
            <a:ext cx="9408795" cy="46294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</a:t>
            </a:r>
            <a:r>
              <a:rPr sz="20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name="myform"</a:t>
            </a:r>
            <a:r>
              <a:rPr sz="20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action="cgi-bin/mail.cgi"</a:t>
            </a:r>
            <a:r>
              <a:rPr sz="20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method="post"</a:t>
            </a:r>
            <a:r>
              <a:rPr sz="20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0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&lt;table</a:t>
            </a:r>
            <a:r>
              <a:rPr sz="20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width="404"</a:t>
            </a:r>
            <a:r>
              <a:rPr sz="20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border="1"</a:t>
            </a:r>
            <a:r>
              <a:rPr sz="20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cellspacing="0"</a:t>
            </a:r>
            <a:r>
              <a:rPr sz="20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cellpadding="0"</a:t>
            </a:r>
            <a:r>
              <a:rPr sz="20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bgcolor="white"&gt;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...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0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height="117"</a:t>
            </a:r>
            <a:r>
              <a:rPr sz="20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align="right"</a:t>
            </a:r>
            <a:r>
              <a:rPr sz="20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bgcolor="#AAC6FF"&gt;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&lt;font</a:t>
            </a:r>
            <a:r>
              <a:rPr sz="20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size="-</a:t>
            </a:r>
            <a:r>
              <a:rPr sz="2000" spc="235" dirty="0">
                <a:solidFill>
                  <a:srgbClr val="001F5F"/>
                </a:solidFill>
                <a:latin typeface="한컴산뜻돋움"/>
                <a:cs typeface="한컴산뜻돋움"/>
              </a:rPr>
              <a:t>1"&gt;</a:t>
            </a:r>
            <a:r>
              <a:rPr sz="2000" spc="235" dirty="0">
                <a:solidFill>
                  <a:srgbClr val="001F5F"/>
                </a:solidFill>
                <a:latin typeface="휴먼아미체"/>
                <a:cs typeface="휴먼아미체"/>
              </a:rPr>
              <a:t>하실</a:t>
            </a:r>
            <a:r>
              <a:rPr sz="2000" spc="-34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140" dirty="0">
                <a:solidFill>
                  <a:srgbClr val="001F5F"/>
                </a:solidFill>
                <a:latin typeface="휴먼아미체"/>
                <a:cs typeface="휴먼아미체"/>
              </a:rPr>
              <a:t>말씀</a:t>
            </a:r>
            <a:r>
              <a:rPr sz="2000" spc="140" dirty="0">
                <a:solidFill>
                  <a:srgbClr val="001F5F"/>
                </a:solidFill>
                <a:latin typeface="한컴산뜻돋움"/>
                <a:cs typeface="한컴산뜻돋움"/>
              </a:rPr>
              <a:t>&lt;/font&gt;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&lt;/td&gt;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&lt;td&gt;&amp;nbsp;&lt;/td&gt;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&lt;td&gt;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  <a:spcBef>
                <a:spcPts val="5"/>
              </a:spcBef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&lt;textarea</a:t>
            </a:r>
            <a:r>
              <a:rPr sz="20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name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="textfield3"</a:t>
            </a:r>
            <a:r>
              <a:rPr sz="20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cols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="40"</a:t>
            </a:r>
            <a:r>
              <a:rPr sz="20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rows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="5"&gt;&lt;/textarea&gt;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&lt;/td&gt;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&lt;/tr&gt;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...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&lt;/table&gt;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2000" dirty="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7A71A-368F-EE35-5C19-216990416C1F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목록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0D243-2377-89D3-016F-8642A397FDCE}"/>
              </a:ext>
            </a:extLst>
          </p:cNvPr>
          <p:cNvSpPr txBox="1"/>
          <p:nvPr/>
        </p:nvSpPr>
        <p:spPr>
          <a:xfrm>
            <a:off x="342900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텍스트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영역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필드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-</a:t>
            </a:r>
            <a:r>
              <a:rPr lang="ko-KR" altLang="en-US"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&lt;TEXTAREA&gt;</a:t>
            </a:r>
            <a:endParaRPr lang="ko-KR" altLang="en-US" sz="2400" dirty="0">
              <a:latin typeface="한컴산뜻돋움"/>
              <a:cs typeface="한컴산뜻돋움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14525" y="1208626"/>
            <a:ext cx="40406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로그인 정보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="user-id"&gt;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아이디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="user-id"&gt;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="pwd1"&gt;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비밀번호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nb-NO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nb-NO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nb-NO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nb-NO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nb-NO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="password"</a:t>
            </a:r>
            <a:r>
              <a:rPr lang="nb-NO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nb-NO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nb-NO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="pwd1"&gt;</a:t>
            </a:r>
            <a:endParaRPr lang="nb-NO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="pwd2"&gt;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비밀번호 확인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nb-NO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nb-NO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nb-NO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nb-NO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nb-NO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="password"</a:t>
            </a:r>
            <a:r>
              <a:rPr lang="nb-NO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nb-NO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nb-NO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="pwd2"&gt;</a:t>
            </a:r>
            <a:endParaRPr lang="nb-NO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8" name="직사각형 7"/>
          <p:cNvSpPr/>
          <p:nvPr/>
        </p:nvSpPr>
        <p:spPr>
          <a:xfrm>
            <a:off x="4278762" y="1208626"/>
            <a:ext cx="404311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개인 정보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="user-name"&gt;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이름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="user-name"&gt;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메일 주소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="email"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="phone"&gt;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연락처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="tel"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="phone"&gt;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="homep"&gt;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블로그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홈페이지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="url"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="homep"&gt;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="submit"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가입하기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983" y="2480398"/>
            <a:ext cx="2581275" cy="2790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55F6E-713A-C272-A94D-D449762ABF37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D18B03E-0FD7-ECC8-A109-E373E95F09F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749162-1DC7-D59B-27F6-3326AD31F3F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665EC-0432-DAEB-4DE6-D5639124B77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327447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72439" y="1278050"/>
            <a:ext cx="7723606" cy="391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신청 과목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 달에 신청할 과목을 선택하세요 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(1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과목만 가능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="radio"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="subject"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="speaking"&gt;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회화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="radio"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="subject"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="grammar"&gt;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문법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="radio"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="subject"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="writing"&gt;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작문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메일링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메일로 받고 싶은 뉴스 주제를 선택해 주세요 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복수 선택 가능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="checkbox"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="mailing1"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="news"&gt;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해외 단신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="checkbox"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="mailing2"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="dialog"&gt;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분 회화    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="checkbox"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="mailing3"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="pops"&gt;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모닝팝스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30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E1D6514-C6EF-4098-BD6B-443E59421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68" y="4759039"/>
            <a:ext cx="4668377" cy="1908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E92AF8-FE71-6B7C-007B-1A0F849F2C61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7EAA746-C0E0-0860-34DB-81312FDB5C7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77E526-30C9-8F9E-3273-D1E27C99325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3AEFC-CBC3-4A26-9D58-D92DE5843BB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0443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895" y="1166070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type = “date”, type=“month”, type=“week”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36895" y="1717691"/>
            <a:ext cx="2771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달력</a:t>
            </a:r>
            <a:r>
              <a:rPr lang="en-US" altLang="ko-KR" sz="1400"/>
              <a:t> </a:t>
            </a:r>
            <a:r>
              <a:rPr lang="ko-KR" altLang="en-US" sz="1400"/>
              <a:t>이용해 날짜 입력</a:t>
            </a:r>
            <a:endParaRPr lang="en-US" altLang="ko-KR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00" y="2522626"/>
            <a:ext cx="4857750" cy="314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4" y="3200327"/>
            <a:ext cx="3597774" cy="157261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203070" y="2133189"/>
            <a:ext cx="4687742" cy="590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="date"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="start"&gt;&lt;/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="date"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="end"&gt;&lt;/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070" y="3028154"/>
            <a:ext cx="5339026" cy="191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75FA8-21A4-7465-A6A2-704841F1A653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E23F59-B5E6-3602-EAD3-4BE3E694FE8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2D1D99-CA17-1690-12C2-D1947C63AA7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CE74F-D528-53BB-572A-F1D153D372F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117361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13171" y="1257493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type = “time”, type=“datetime-local”</a:t>
            </a:r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3171" y="1818868"/>
            <a:ext cx="1564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시간 입력</a:t>
            </a:r>
            <a:endParaRPr lang="en-US" altLang="ko-KR" sz="140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42" y="2381399"/>
            <a:ext cx="5543054" cy="32606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9" y="1486976"/>
            <a:ext cx="5378260" cy="17588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95899" y="125749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사용하는 속성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64718" y="3612189"/>
            <a:ext cx="8579282" cy="1035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시작 시간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="time"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="09:00"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="start"&gt;&lt;/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종료 시간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="time"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="18:00"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="end"&gt;&lt;/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시작 시간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="datetime-local"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="2016-03-02T09:00"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="start"&gt;&lt;/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종료 시간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="datetime-local"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="2016-03-02T18:00"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="end"&gt;&lt;/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3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90" y="5152548"/>
            <a:ext cx="7754570" cy="921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88139-8A5A-C0CA-07AE-87856FDE0F4B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50C135-9022-7726-61D2-30F97AA817C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59C6B4-F970-455C-F237-55D64E07B30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A30B8-39FE-67D4-5FC4-E810FD18768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556277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895" y="1166070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type = “submit”, type=“reset”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폼</a:t>
            </a:r>
            <a:r>
              <a:rPr lang="en-US" altLang="ko-KR" sz="1400"/>
              <a:t> </a:t>
            </a:r>
            <a:r>
              <a:rPr lang="ko-KR" altLang="en-US" sz="1400"/>
              <a:t>전송</a:t>
            </a:r>
            <a:r>
              <a:rPr lang="en-US" altLang="ko-KR" sz="1400"/>
              <a:t>/</a:t>
            </a:r>
            <a:r>
              <a:rPr lang="ko-KR" altLang="en-US" sz="1400"/>
              <a:t>리셋 버튼 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전송</a:t>
            </a:r>
            <a:r>
              <a:rPr lang="en-US" altLang="ko-KR" sz="1400"/>
              <a:t>(submit)</a:t>
            </a:r>
            <a:r>
              <a:rPr lang="ko-KR" altLang="en-US" sz="1400"/>
              <a:t> 버튼 </a:t>
            </a:r>
            <a:r>
              <a:rPr lang="en-US" altLang="ko-KR" sz="1400"/>
              <a:t>: </a:t>
            </a:r>
            <a:r>
              <a:rPr lang="ko-KR" altLang="en-US" sz="1400"/>
              <a:t>사용자 입력 내용을 서버로 전송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리셋</a:t>
            </a:r>
            <a:r>
              <a:rPr lang="en-US" altLang="ko-KR" sz="1400"/>
              <a:t>(reset) </a:t>
            </a:r>
            <a:r>
              <a:rPr lang="ko-KR" altLang="en-US" sz="1400"/>
              <a:t>버튼 </a:t>
            </a:r>
            <a:r>
              <a:rPr lang="en-US" altLang="ko-KR" sz="1400"/>
              <a:t>: </a:t>
            </a:r>
            <a:r>
              <a:rPr lang="ko-KR" altLang="en-US" sz="1400"/>
              <a:t>사용자 입력 내용 전부 삭제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value </a:t>
            </a:r>
            <a:r>
              <a:rPr lang="ko-KR" altLang="en-US" sz="1400"/>
              <a:t>속성을 이용해 버튼 표시 내용 지정</a:t>
            </a:r>
            <a:endParaRPr lang="en-US" altLang="ko-KR" sz="14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type = “image”</a:t>
            </a:r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submit </a:t>
            </a:r>
            <a:r>
              <a:rPr lang="ko-KR" altLang="en-US" sz="1400"/>
              <a:t>버튼 대신 이미지 삽입</a:t>
            </a:r>
            <a:endParaRPr lang="en-US" altLang="ko-KR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0" y="3034829"/>
            <a:ext cx="4924425" cy="381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54146" y="3691650"/>
            <a:ext cx="4814803" cy="1275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="register.php"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="post"&gt;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메일 주소 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="text"&gt;&lt;/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="submit"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제출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="reset"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다시입력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ko-KR" altLang="en-US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3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4" y="4983134"/>
            <a:ext cx="2543175" cy="847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058" y="2031651"/>
            <a:ext cx="4762500" cy="266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58" y="4371355"/>
            <a:ext cx="3099884" cy="29878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838739" y="2869525"/>
            <a:ext cx="6096000" cy="12752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아이디 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="15"&gt;&lt;/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비밀번호 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="password"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="15"&gt;&lt;/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="butt"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="images/login.jpg"</a:t>
            </a:r>
            <a:r>
              <a:rPr lang="en-US" altLang="ko-KR" sz="13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3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="login"&gt;</a:t>
            </a:r>
            <a:endParaRPr lang="en-US" altLang="ko-KR" sz="13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3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3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833E9-5331-C135-C988-D980814F203E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47CB14C-CDEF-A055-E77F-11E0AF258CC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54CAB2-1C7B-9179-4BAC-13A68D6C2BB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1F750-2BBF-2D40-DE0D-A9EF1231181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08143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229" y="1551005"/>
            <a:ext cx="50166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계산</a:t>
            </a:r>
            <a:r>
              <a:rPr lang="en-US" altLang="ko-KR" sz="1400"/>
              <a:t> </a:t>
            </a:r>
            <a:r>
              <a:rPr lang="ko-KR" altLang="en-US" sz="1400"/>
              <a:t>결과를 브라우저에 표시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브라우저 화면에 다르게 표시되는 것은 아니지만 </a:t>
            </a:r>
            <a:r>
              <a:rPr lang="en-US" altLang="ko-KR" sz="1400"/>
              <a:t>&lt;output&gt; </a:t>
            </a:r>
            <a:r>
              <a:rPr lang="ko-KR" altLang="en-US" sz="1400"/>
              <a:t>태그로 묶인 부분이 일반 텍스트가 아니라 계산의 결과값이라는 점을 웹 브라우저가 정확히 인식할 수 있습니다</a:t>
            </a:r>
            <a:r>
              <a:rPr lang="en-US" altLang="ko-KR" sz="140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0726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&lt;output&gt;</a:t>
            </a:r>
            <a:endParaRPr lang="ko-KR" altLang="en-US" b="1"/>
          </a:p>
        </p:txBody>
      </p:sp>
      <p:sp>
        <p:nvSpPr>
          <p:cNvPr id="8" name="직사각형 7"/>
          <p:cNvSpPr/>
          <p:nvPr/>
        </p:nvSpPr>
        <p:spPr>
          <a:xfrm>
            <a:off x="757806" y="3482205"/>
            <a:ext cx="43007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oninput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result.value=parseInt(num1.value)+parseInt(num2.value)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="num1"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+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="num2"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=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output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="result"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output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91" y="5243685"/>
            <a:ext cx="3533775" cy="4476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39405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&lt;progress&gt;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6052656" y="1551005"/>
            <a:ext cx="5016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작업 진행 상태를 브라우저에 표시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값에는 특별한 단위가 없고 단위를 표시하지도 않음</a:t>
            </a:r>
            <a:endParaRPr lang="en-US" altLang="ko-KR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05" y="2327462"/>
            <a:ext cx="5667375" cy="1295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868096" y="3666870"/>
            <a:ext cx="41231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 남음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progress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="50"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="60"&gt;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progress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진행률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30%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progress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="30"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="100"&gt;&lt;/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progress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2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05" y="4744813"/>
            <a:ext cx="4143375" cy="1724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76CC3-6F57-D5B5-6027-1B63A56FCC15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기타 다양한 폼 요소들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7FB452-EB7D-3B38-98C9-092EA1A0245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45A63A-3A6F-80C1-6CC7-6A45042D077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E30A0-D0E1-8642-6780-CBE4856EC0D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56543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229" y="1551005"/>
            <a:ext cx="5016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전체 크기 중에서 얼마나 차지하는지를 표현할 때 사용</a:t>
            </a:r>
            <a:br>
              <a:rPr lang="en-US" altLang="ko-KR" sz="1400"/>
            </a:br>
            <a:r>
              <a:rPr lang="ko-KR" altLang="en-US" sz="1400"/>
              <a:t>예</a:t>
            </a:r>
            <a:r>
              <a:rPr lang="en-US" altLang="ko-KR" sz="1400"/>
              <a:t>) </a:t>
            </a:r>
            <a:r>
              <a:rPr lang="ko-KR" altLang="en-US" sz="1400"/>
              <a:t>하드 디스크 사용량</a:t>
            </a:r>
            <a:r>
              <a:rPr lang="en-US" altLang="ko-KR" sz="1400"/>
              <a:t>, </a:t>
            </a:r>
            <a:r>
              <a:rPr lang="ko-KR" altLang="en-US" sz="1400"/>
              <a:t>유권자 투표율 등</a:t>
            </a:r>
            <a:endParaRPr lang="en-US" altLang="ko-KR" sz="1400"/>
          </a:p>
        </p:txBody>
      </p:sp>
      <p:sp>
        <p:nvSpPr>
          <p:cNvPr id="16" name="TextBox 15"/>
          <p:cNvSpPr txBox="1"/>
          <p:nvPr/>
        </p:nvSpPr>
        <p:spPr>
          <a:xfrm>
            <a:off x="360726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&lt;meter&gt;</a:t>
            </a:r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9" y="2975162"/>
            <a:ext cx="4912238" cy="1640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167" y="2608976"/>
            <a:ext cx="264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사용할 수 있는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68095" y="185492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점유율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0.8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="0.8"&gt;&lt;/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사용량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64%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="64"&gt;&lt;/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트래픽 초과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="1024"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="10240"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low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="2048"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high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="8192"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="9216"&gt;&lt;/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적절한 트래픽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="0.5"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optimum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="0.8"&gt;&lt;/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meter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29" y="4206293"/>
            <a:ext cx="1876425" cy="1314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70D678-95C6-77C2-BAC0-0C70B62DE044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기타 다양한 폼 요소들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C9C4AE5-5CEB-039D-2B44-EC5B9130CCF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FB910AD-580F-6269-3EA1-E07FD143DAE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B51C3-099F-24C9-2789-6C8A2464E71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3304906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5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버튼</a:t>
            </a:r>
            <a:r>
              <a:rPr lang="en-US" altLang="ko-KR" sz="5000" dirty="0">
                <a:solidFill>
                  <a:schemeClr val="bg1"/>
                </a:solidFill>
              </a:rPr>
              <a:t>, Submit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22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229" y="1551005"/>
            <a:ext cx="50166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다양한</a:t>
            </a:r>
            <a:r>
              <a:rPr lang="en-US" altLang="ko-KR" sz="1400"/>
              <a:t> </a:t>
            </a:r>
            <a:r>
              <a:rPr lang="ko-KR" altLang="en-US" sz="1400"/>
              <a:t>형태의 버튼 삽입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화면 낭독기에서 버튼임을 정확히 전달할 수 있음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CSS</a:t>
            </a:r>
            <a:r>
              <a:rPr lang="ko-KR" altLang="en-US" sz="1400"/>
              <a:t>를 이용해 원하는 형태로 꾸밀 수 있음</a:t>
            </a:r>
            <a:endParaRPr lang="en-US" altLang="ko-KR" sz="1400"/>
          </a:p>
        </p:txBody>
      </p:sp>
      <p:sp>
        <p:nvSpPr>
          <p:cNvPr id="16" name="TextBox 15"/>
          <p:cNvSpPr txBox="1"/>
          <p:nvPr/>
        </p:nvSpPr>
        <p:spPr>
          <a:xfrm>
            <a:off x="360726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&lt;button&gt;</a:t>
            </a:r>
            <a:endParaRPr lang="ko-KR" altLang="en-US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51" y="2747337"/>
            <a:ext cx="459105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62" y="3329649"/>
            <a:ext cx="5101762" cy="13571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88" y="5061838"/>
            <a:ext cx="3209925" cy="5429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89091" y="854511"/>
            <a:ext cx="531582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.subm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버튼 스타일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block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블록 레벨 요소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#fff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#dedede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cursor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pointer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마우스 포인터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6px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7px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패딩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.subm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버튼 내 왼쪽 이미지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 없음*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패딩 없음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16px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가로 크기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16px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세로 크기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.subm:hover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버튼 위로 마우스 포인터 올렸을 때 스타일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#e6efc2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배경색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#c6d880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#529215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="submit"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="subm"&gt;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="images/tick.png"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전송하기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45" y="5467523"/>
            <a:ext cx="3427376" cy="1096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E5F55-9123-E746-951F-EB039CC86DA4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기타 다양한 폼 요소들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CFF1971-24BB-781C-CA3A-7EF31425BCA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BEC57C-91F0-9938-47A8-71970F6820E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647B9-C54D-C386-DDCF-490CBFE38DD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95539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5F71E0CA-8789-2123-15F5-16F81CA94E2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양식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(Form)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종류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7964B4-8B8F-4618-7745-E916683B352F}"/>
              </a:ext>
            </a:extLst>
          </p:cNvPr>
          <p:cNvSpPr txBox="1"/>
          <p:nvPr/>
        </p:nvSpPr>
        <p:spPr>
          <a:xfrm>
            <a:off x="375557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입력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양식의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종류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A269DB0-7C37-7F80-F9E0-1D7D2E9874F9}"/>
              </a:ext>
            </a:extLst>
          </p:cNvPr>
          <p:cNvSpPr txBox="1"/>
          <p:nvPr/>
        </p:nvSpPr>
        <p:spPr>
          <a:xfrm>
            <a:off x="478971" y="1725890"/>
            <a:ext cx="10760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웹에서 사용하는 양식은 아주 다양하고 각 양식을 부르는 이름도 서로 다르다.</a:t>
            </a:r>
          </a:p>
          <a:p>
            <a:r>
              <a:rPr lang="ko-KR" altLang="en-US" dirty="0"/>
              <a:t>이 강의에서도 양식 이름으로 양식을 구별하기 때문에 각 양식의 이름은 알아 두는 것이 좋다.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250303-16B1-BB60-414E-B7B8CF17EE71}"/>
              </a:ext>
            </a:extLst>
          </p:cNvPr>
          <p:cNvSpPr txBox="1"/>
          <p:nvPr/>
        </p:nvSpPr>
        <p:spPr>
          <a:xfrm>
            <a:off x="478971" y="3518520"/>
            <a:ext cx="9742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영역 안에 직접 텍스트를 입력할 수 있다. 영역의 가로 길이와 최대 입력 문자 수를 지정할 수 있다.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6B227D-BCCF-51CC-D0BA-787E4FEE6DF0}"/>
              </a:ext>
            </a:extLst>
          </p:cNvPr>
          <p:cNvSpPr txBox="1"/>
          <p:nvPr/>
        </p:nvSpPr>
        <p:spPr>
          <a:xfrm>
            <a:off x="478971" y="5365579"/>
            <a:ext cx="10205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텍스트 필드와 같은 기능과 특징을 가지지만, 단 사용자가 입력한 내용이 그대로 화면에 나타나지 않고 *** 표시나 ●●● 표시로 나타난다.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8F2C6-A08D-DEDC-4F51-B497B874C85A}"/>
              </a:ext>
            </a:extLst>
          </p:cNvPr>
          <p:cNvSpPr txBox="1"/>
          <p:nvPr/>
        </p:nvSpPr>
        <p:spPr>
          <a:xfrm>
            <a:off x="478971" y="293374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텍스트 필드(</a:t>
            </a:r>
            <a:r>
              <a:rPr lang="ko-KR" altLang="en-US" sz="3200" dirty="0" err="1"/>
              <a:t>text</a:t>
            </a:r>
            <a:r>
              <a:rPr lang="ko-KR" altLang="en-US" sz="3200" dirty="0"/>
              <a:t> </a:t>
            </a:r>
            <a:r>
              <a:rPr lang="ko-KR" altLang="en-US" sz="3200" dirty="0" err="1"/>
              <a:t>field</a:t>
            </a:r>
            <a:r>
              <a:rPr lang="ko-KR" altLang="en-US" sz="3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14F83-B55C-1C1C-B138-7438C339C0DF}"/>
              </a:ext>
            </a:extLst>
          </p:cNvPr>
          <p:cNvSpPr txBox="1"/>
          <p:nvPr/>
        </p:nvSpPr>
        <p:spPr>
          <a:xfrm>
            <a:off x="478971" y="471033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비밀번호 필드(</a:t>
            </a:r>
            <a:r>
              <a:rPr lang="ko-KR" altLang="en-US" sz="3200" dirty="0" err="1"/>
              <a:t>password</a:t>
            </a:r>
            <a:r>
              <a:rPr lang="ko-KR" altLang="en-US" sz="3200" dirty="0"/>
              <a:t> </a:t>
            </a:r>
            <a:r>
              <a:rPr lang="ko-KR" altLang="en-US" sz="3200" dirty="0" err="1"/>
              <a:t>field</a:t>
            </a:r>
            <a:r>
              <a:rPr lang="ko-KR" altLang="en-US" sz="3200" dirty="0"/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159F934-40FB-8792-7468-040A7B061BC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AC6497-F44C-7CD8-E9D1-21ECEF25B58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6028D-C26A-267A-8107-21EF950C939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739" y="22838"/>
            <a:ext cx="413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03.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다양한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dirty="0">
                <a:solidFill>
                  <a:srgbClr val="FFFFFF"/>
                </a:solidFill>
                <a:latin typeface="나눔고딕"/>
                <a:cs typeface="나눔고딕"/>
              </a:rPr>
              <a:t>폼</a:t>
            </a:r>
            <a:r>
              <a:rPr sz="2800" b="1" spc="-16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요소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나눔고딕"/>
                <a:cs typeface="나눔고딕"/>
              </a:rPr>
              <a:t>삽입하기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4974" y="1795448"/>
            <a:ext cx="1038796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81025" algn="l"/>
              </a:tabLst>
            </a:pPr>
            <a:r>
              <a:rPr sz="4000" b="1" spc="-160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버튼</a:t>
            </a:r>
            <a:r>
              <a:rPr sz="4000" b="1" spc="-50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108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-</a:t>
            </a:r>
            <a:r>
              <a:rPr sz="4000" b="1" spc="-50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5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type=“Submit”,</a:t>
            </a:r>
            <a:r>
              <a:rPr sz="4000" b="1" spc="-47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5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type=“Reset”,</a:t>
            </a:r>
            <a:r>
              <a:rPr sz="4000" b="1" spc="-47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type=“Button”</a:t>
            </a:r>
            <a:endParaRPr sz="4000" dirty="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9252" y="2813338"/>
            <a:ext cx="10549255" cy="1746885"/>
          </a:xfrm>
          <a:custGeom>
            <a:avLst/>
            <a:gdLst/>
            <a:ahLst/>
            <a:cxnLst/>
            <a:rect l="l" t="t" r="r" b="b"/>
            <a:pathLst>
              <a:path w="10549255" h="1746885">
                <a:moveTo>
                  <a:pt x="10471035" y="0"/>
                </a:moveTo>
                <a:lnTo>
                  <a:pt x="78092" y="0"/>
                </a:lnTo>
                <a:lnTo>
                  <a:pt x="47695" y="6136"/>
                </a:lnTo>
                <a:lnTo>
                  <a:pt x="22872" y="22872"/>
                </a:lnTo>
                <a:lnTo>
                  <a:pt x="6136" y="47695"/>
                </a:lnTo>
                <a:lnTo>
                  <a:pt x="0" y="78092"/>
                </a:lnTo>
                <a:lnTo>
                  <a:pt x="0" y="1668411"/>
                </a:lnTo>
                <a:lnTo>
                  <a:pt x="6136" y="1698808"/>
                </a:lnTo>
                <a:lnTo>
                  <a:pt x="22872" y="1723631"/>
                </a:lnTo>
                <a:lnTo>
                  <a:pt x="47695" y="1740367"/>
                </a:lnTo>
                <a:lnTo>
                  <a:pt x="78092" y="1746504"/>
                </a:lnTo>
                <a:lnTo>
                  <a:pt x="10471035" y="1746504"/>
                </a:lnTo>
                <a:lnTo>
                  <a:pt x="10501432" y="1740367"/>
                </a:lnTo>
                <a:lnTo>
                  <a:pt x="10526255" y="1723631"/>
                </a:lnTo>
                <a:lnTo>
                  <a:pt x="10542991" y="1698808"/>
                </a:lnTo>
                <a:lnTo>
                  <a:pt x="10549128" y="1668411"/>
                </a:lnTo>
                <a:lnTo>
                  <a:pt x="10549128" y="78092"/>
                </a:lnTo>
                <a:lnTo>
                  <a:pt x="10542991" y="47695"/>
                </a:lnTo>
                <a:lnTo>
                  <a:pt x="10526255" y="22872"/>
                </a:lnTo>
                <a:lnTo>
                  <a:pt x="10501432" y="6136"/>
                </a:lnTo>
                <a:lnTo>
                  <a:pt x="10471035" y="0"/>
                </a:lnTo>
                <a:close/>
              </a:path>
            </a:pathLst>
          </a:custGeom>
          <a:solidFill>
            <a:srgbClr val="FFFFFF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252" y="2813338"/>
            <a:ext cx="10549255" cy="1746885"/>
          </a:xfrm>
          <a:custGeom>
            <a:avLst/>
            <a:gdLst/>
            <a:ahLst/>
            <a:cxnLst/>
            <a:rect l="l" t="t" r="r" b="b"/>
            <a:pathLst>
              <a:path w="10549255" h="1746885">
                <a:moveTo>
                  <a:pt x="0" y="78092"/>
                </a:moveTo>
                <a:lnTo>
                  <a:pt x="6136" y="47695"/>
                </a:lnTo>
                <a:lnTo>
                  <a:pt x="22872" y="22872"/>
                </a:lnTo>
                <a:lnTo>
                  <a:pt x="47695" y="6136"/>
                </a:lnTo>
                <a:lnTo>
                  <a:pt x="78092" y="0"/>
                </a:lnTo>
                <a:lnTo>
                  <a:pt x="10471035" y="0"/>
                </a:lnTo>
                <a:lnTo>
                  <a:pt x="10501432" y="6136"/>
                </a:lnTo>
                <a:lnTo>
                  <a:pt x="10526255" y="22872"/>
                </a:lnTo>
                <a:lnTo>
                  <a:pt x="10542991" y="47695"/>
                </a:lnTo>
                <a:lnTo>
                  <a:pt x="10549128" y="78092"/>
                </a:lnTo>
                <a:lnTo>
                  <a:pt x="10549128" y="1668411"/>
                </a:lnTo>
                <a:lnTo>
                  <a:pt x="10542991" y="1698808"/>
                </a:lnTo>
                <a:lnTo>
                  <a:pt x="10526255" y="1723631"/>
                </a:lnTo>
                <a:lnTo>
                  <a:pt x="10501432" y="1740367"/>
                </a:lnTo>
                <a:lnTo>
                  <a:pt x="10471035" y="1746504"/>
                </a:lnTo>
                <a:lnTo>
                  <a:pt x="78092" y="1746504"/>
                </a:lnTo>
                <a:lnTo>
                  <a:pt x="47695" y="1740367"/>
                </a:lnTo>
                <a:lnTo>
                  <a:pt x="22872" y="1723631"/>
                </a:lnTo>
                <a:lnTo>
                  <a:pt x="6136" y="1698808"/>
                </a:lnTo>
                <a:lnTo>
                  <a:pt x="0" y="1668411"/>
                </a:lnTo>
                <a:lnTo>
                  <a:pt x="0" y="78092"/>
                </a:lnTo>
                <a:close/>
              </a:path>
            </a:pathLst>
          </a:custGeom>
          <a:ln w="1219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813" y="2911309"/>
            <a:ext cx="939228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85"/>
              </a:lnSpc>
              <a:spcBef>
                <a:spcPts val="100"/>
              </a:spcBef>
            </a:pPr>
            <a:r>
              <a:rPr sz="3600" b="1" spc="-210" dirty="0">
                <a:latin typeface="나눔고딕 ExtraBold"/>
                <a:cs typeface="나눔고딕 ExtraBold"/>
              </a:rPr>
              <a:t>웹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문서에</a:t>
            </a:r>
            <a:r>
              <a:rPr sz="3600" b="1" spc="-185" dirty="0">
                <a:latin typeface="나눔고딕 ExtraBold"/>
                <a:cs typeface="나눔고딕 ExtraBold"/>
              </a:rPr>
              <a:t> </a:t>
            </a:r>
            <a:r>
              <a:rPr sz="3600" b="1" spc="-210" dirty="0">
                <a:latin typeface="나눔고딕 ExtraBold"/>
                <a:cs typeface="나눔고딕 ExtraBold"/>
              </a:rPr>
              <a:t>버튼을</a:t>
            </a:r>
            <a:r>
              <a:rPr sz="3600" b="1" spc="-190" dirty="0">
                <a:latin typeface="나눔고딕 ExtraBold"/>
                <a:cs typeface="나눔고딕 ExtraBold"/>
              </a:rPr>
              <a:t> </a:t>
            </a:r>
            <a:r>
              <a:rPr sz="3600" b="1" spc="114" dirty="0">
                <a:latin typeface="나눔고딕 ExtraBold"/>
                <a:cs typeface="나눔고딕 ExtraBold"/>
              </a:rPr>
              <a:t>표시</a:t>
            </a:r>
            <a:r>
              <a:rPr sz="2800" spc="114" dirty="0">
                <a:latin typeface="휴먼아미체"/>
                <a:cs typeface="휴먼아미체"/>
              </a:rPr>
              <a:t>할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600" dirty="0">
                <a:latin typeface="휴먼아미체"/>
                <a:cs typeface="휴먼아미체"/>
              </a:rPr>
              <a:t>때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975" dirty="0">
                <a:latin typeface="휴먼아미체"/>
                <a:cs typeface="휴먼아미체"/>
              </a:rPr>
              <a:t>사용하는</a:t>
            </a:r>
            <a:r>
              <a:rPr sz="2800" spc="-490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폼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805" dirty="0">
                <a:latin typeface="휴먼아미체"/>
                <a:cs typeface="휴먼아미체"/>
              </a:rPr>
              <a:t>요소이다</a:t>
            </a:r>
            <a:r>
              <a:rPr sz="2800" spc="805" dirty="0"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  <a:p>
            <a:pPr marL="13970" marR="5080" indent="-1270">
              <a:lnSpc>
                <a:spcPts val="3030"/>
              </a:lnSpc>
              <a:spcBef>
                <a:spcPts val="240"/>
              </a:spcBef>
            </a:pPr>
            <a:r>
              <a:rPr sz="2800" spc="1105" dirty="0">
                <a:latin typeface="휴먼아미체"/>
                <a:cs typeface="휴먼아미체"/>
              </a:rPr>
              <a:t>버튼을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980" dirty="0">
                <a:latin typeface="휴먼아미체"/>
                <a:cs typeface="휴먼아미체"/>
              </a:rPr>
              <a:t>클릭했을</a:t>
            </a:r>
            <a:r>
              <a:rPr sz="2800" spc="-495" dirty="0">
                <a:latin typeface="휴먼아미체"/>
                <a:cs typeface="휴먼아미체"/>
              </a:rPr>
              <a:t> </a:t>
            </a:r>
            <a:r>
              <a:rPr sz="2800" spc="600" dirty="0">
                <a:latin typeface="휴먼아미체"/>
                <a:cs typeface="휴먼아미체"/>
              </a:rPr>
              <a:t>때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어떤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동작을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할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것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805" dirty="0">
                <a:latin typeface="휴먼아미체"/>
                <a:cs typeface="휴먼아미체"/>
              </a:rPr>
              <a:t>인지에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755" dirty="0">
                <a:latin typeface="휴먼아미체"/>
                <a:cs typeface="휴먼아미체"/>
              </a:rPr>
              <a:t>따라</a:t>
            </a:r>
            <a:r>
              <a:rPr sz="2800" spc="-520" dirty="0">
                <a:latin typeface="휴먼아미체"/>
                <a:cs typeface="휴먼아미체"/>
              </a:rPr>
              <a:t> </a:t>
            </a:r>
            <a:r>
              <a:rPr sz="2800" spc="1025" dirty="0">
                <a:latin typeface="휴먼아미체"/>
                <a:cs typeface="휴먼아미체"/>
              </a:rPr>
              <a:t>사용되는</a:t>
            </a:r>
            <a:r>
              <a:rPr sz="2800" spc="-495" dirty="0">
                <a:latin typeface="휴먼아미체"/>
                <a:cs typeface="휴먼아미체"/>
              </a:rPr>
              <a:t> </a:t>
            </a:r>
            <a:r>
              <a:rPr sz="2800" spc="980" dirty="0">
                <a:latin typeface="휴먼아미체"/>
                <a:cs typeface="휴먼아미체"/>
              </a:rPr>
              <a:t>유형이 </a:t>
            </a:r>
            <a:r>
              <a:rPr sz="2800" spc="680" dirty="0">
                <a:latin typeface="휴먼아미체"/>
                <a:cs typeface="휴먼아미체"/>
              </a:rPr>
              <a:t>다르다</a:t>
            </a:r>
            <a:r>
              <a:rPr sz="2800" spc="680" dirty="0">
                <a:latin typeface="한컴산뜻돋움"/>
                <a:cs typeface="한컴산뜻돋움"/>
              </a:rPr>
              <a:t>.</a:t>
            </a:r>
            <a:r>
              <a:rPr sz="2800" spc="-90" dirty="0">
                <a:latin typeface="한컴산뜻돋움"/>
                <a:cs typeface="한컴산뜻돋움"/>
              </a:rPr>
              <a:t> </a:t>
            </a:r>
            <a:r>
              <a:rPr sz="2800" spc="760" dirty="0">
                <a:latin typeface="휴먼아미체"/>
                <a:cs typeface="휴먼아미체"/>
              </a:rPr>
              <a:t>선택할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수</a:t>
            </a:r>
            <a:r>
              <a:rPr sz="2800" spc="-51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있는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355" dirty="0">
                <a:latin typeface="휴먼아미체"/>
                <a:cs typeface="휴먼아미체"/>
              </a:rPr>
              <a:t>유형</a:t>
            </a:r>
            <a:r>
              <a:rPr sz="2800" spc="355" dirty="0">
                <a:latin typeface="한컴산뜻돋움"/>
                <a:cs typeface="한컴산뜻돋움"/>
              </a:rPr>
              <a:t>(type)</a:t>
            </a:r>
            <a:r>
              <a:rPr sz="2800" spc="355" dirty="0">
                <a:latin typeface="휴먼아미체"/>
                <a:cs typeface="휴먼아미체"/>
              </a:rPr>
              <a:t>은</a:t>
            </a:r>
            <a:r>
              <a:rPr sz="2800" spc="-465" dirty="0">
                <a:latin typeface="휴먼아미체"/>
                <a:cs typeface="휴먼아미체"/>
              </a:rPr>
              <a:t> </a:t>
            </a:r>
            <a:r>
              <a:rPr sz="2800" spc="910" dirty="0">
                <a:latin typeface="휴먼아미체"/>
                <a:cs typeface="휴먼아미체"/>
              </a:rPr>
              <a:t>다음과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475" dirty="0">
                <a:latin typeface="휴먼아미체"/>
                <a:cs typeface="휴먼아미체"/>
              </a:rPr>
              <a:t>같다</a:t>
            </a:r>
            <a:r>
              <a:rPr sz="2800" spc="475" dirty="0"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0124" y="6542531"/>
            <a:ext cx="3663950" cy="218440"/>
          </a:xfrm>
          <a:custGeom>
            <a:avLst/>
            <a:gdLst/>
            <a:ahLst/>
            <a:cxnLst/>
            <a:rect l="l" t="t" r="r" b="b"/>
            <a:pathLst>
              <a:path w="3663950" h="218440">
                <a:moveTo>
                  <a:pt x="3554729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6"/>
                </a:lnTo>
                <a:lnTo>
                  <a:pt x="8562" y="151382"/>
                </a:lnTo>
                <a:lnTo>
                  <a:pt x="31913" y="186018"/>
                </a:lnTo>
                <a:lnTo>
                  <a:pt x="66549" y="209369"/>
                </a:lnTo>
                <a:lnTo>
                  <a:pt x="108966" y="217932"/>
                </a:lnTo>
                <a:lnTo>
                  <a:pt x="3554729" y="217932"/>
                </a:lnTo>
                <a:lnTo>
                  <a:pt x="3597146" y="209369"/>
                </a:lnTo>
                <a:lnTo>
                  <a:pt x="3631782" y="186018"/>
                </a:lnTo>
                <a:lnTo>
                  <a:pt x="3655133" y="151382"/>
                </a:lnTo>
                <a:lnTo>
                  <a:pt x="3663696" y="108966"/>
                </a:lnTo>
                <a:lnTo>
                  <a:pt x="3655133" y="66549"/>
                </a:lnTo>
                <a:lnTo>
                  <a:pt x="3631782" y="31913"/>
                </a:lnTo>
                <a:lnTo>
                  <a:pt x="3597146" y="8562"/>
                </a:lnTo>
                <a:lnTo>
                  <a:pt x="3554729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4F72E-0A55-F5B5-E0A8-B181485F57FF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85265-14C9-7939-91C5-9C50DACFAB15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9C4C3E-94F5-F081-8AC7-8F57B1ACC81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551B59-C235-501E-C072-9F42E8F5E7D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BA81F-A88B-EC17-8DDB-CA67C1A2D7B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075944" y="3236976"/>
            <a:ext cx="9573766" cy="3285648"/>
            <a:chOff x="1075944" y="3236976"/>
            <a:chExt cx="9573766" cy="3285648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944" y="6163055"/>
              <a:ext cx="9573766" cy="3595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819" y="3236976"/>
              <a:ext cx="966215" cy="69799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4495" y="3236976"/>
            <a:ext cx="966215" cy="697991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36345" y="3230626"/>
          <a:ext cx="10059035" cy="2985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6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101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800" b="1" spc="-10" dirty="0">
                          <a:latin typeface="한컴산뜻돋움"/>
                          <a:cs typeface="한컴산뜻돋움"/>
                        </a:rPr>
                        <a:t>submit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142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10565" indent="-63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300" spc="245" dirty="0">
                          <a:latin typeface="한컴산뜻돋움"/>
                          <a:cs typeface="한컴산뜻돋움"/>
                        </a:rPr>
                        <a:t>&lt;FORM&gt;</a:t>
                      </a:r>
                      <a:r>
                        <a:rPr sz="2300" spc="245" dirty="0">
                          <a:latin typeface="휴먼아미체"/>
                          <a:cs typeface="휴먼아미체"/>
                        </a:rPr>
                        <a:t>태그의</a:t>
                      </a:r>
                      <a:r>
                        <a:rPr sz="2300" spc="-4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155" dirty="0">
                          <a:latin typeface="한컴산뜻돋움"/>
                          <a:cs typeface="한컴산뜻돋움"/>
                        </a:rPr>
                        <a:t>action</a:t>
                      </a:r>
                      <a:r>
                        <a:rPr sz="2300" spc="155" dirty="0">
                          <a:latin typeface="휴먼아미체"/>
                          <a:cs typeface="휴먼아미체"/>
                        </a:rPr>
                        <a:t>에서</a:t>
                      </a:r>
                      <a:r>
                        <a:rPr sz="2300" spc="-4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715" dirty="0">
                          <a:latin typeface="휴먼아미체"/>
                          <a:cs typeface="휴먼아미체"/>
                        </a:rPr>
                        <a:t>지정한</a:t>
                      </a:r>
                      <a:r>
                        <a:rPr sz="23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745" dirty="0">
                          <a:latin typeface="휴먼아미체"/>
                          <a:cs typeface="휴먼아미체"/>
                        </a:rPr>
                        <a:t>서버</a:t>
                      </a:r>
                      <a:r>
                        <a:rPr sz="2300" spc="-43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30" dirty="0">
                          <a:latin typeface="휴먼아미체"/>
                          <a:cs typeface="휴먼아미체"/>
                        </a:rPr>
                        <a:t>컴퓨터</a:t>
                      </a:r>
                      <a:r>
                        <a:rPr sz="2300" spc="-43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620" dirty="0">
                          <a:latin typeface="휴먼아미체"/>
                          <a:cs typeface="휴먼아미체"/>
                        </a:rPr>
                        <a:t>내의</a:t>
                      </a:r>
                      <a:r>
                        <a:rPr sz="23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85" dirty="0">
                          <a:latin typeface="휴먼아미체"/>
                          <a:cs typeface="휴먼아미체"/>
                        </a:rPr>
                        <a:t>프로그램을 </a:t>
                      </a:r>
                      <a:r>
                        <a:rPr sz="2300" spc="484" dirty="0">
                          <a:latin typeface="휴먼아미체"/>
                          <a:cs typeface="휴먼아미체"/>
                        </a:rPr>
                        <a:t>실행한다</a:t>
                      </a:r>
                      <a:r>
                        <a:rPr sz="2300" spc="484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300">
                        <a:latin typeface="한컴산뜻돋움"/>
                        <a:cs typeface="한컴산뜻돋움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800" b="1" spc="-20" dirty="0">
                          <a:latin typeface="한컴산뜻돋움"/>
                          <a:cs typeface="한컴산뜻돋움"/>
                        </a:rPr>
                        <a:t>reset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50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300" spc="745" dirty="0">
                          <a:latin typeface="휴먼아미체"/>
                          <a:cs typeface="휴먼아미체"/>
                        </a:rPr>
                        <a:t>입력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620" dirty="0">
                          <a:latin typeface="휴먼아미체"/>
                          <a:cs typeface="휴먼아미체"/>
                        </a:rPr>
                        <a:t>양식에</a:t>
                      </a:r>
                      <a:r>
                        <a:rPr sz="23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685" dirty="0">
                          <a:latin typeface="휴먼아미체"/>
                          <a:cs typeface="휴먼아미체"/>
                        </a:rPr>
                        <a:t>입력했던</a:t>
                      </a:r>
                      <a:r>
                        <a:rPr sz="2300" spc="-4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25" dirty="0">
                          <a:latin typeface="휴먼아미체"/>
                          <a:cs typeface="휴먼아미체"/>
                        </a:rPr>
                        <a:t>내용을</a:t>
                      </a:r>
                      <a:r>
                        <a:rPr sz="23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985" dirty="0">
                          <a:latin typeface="휴먼아미체"/>
                          <a:cs typeface="휴먼아미체"/>
                        </a:rPr>
                        <a:t>모두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565" dirty="0">
                          <a:latin typeface="휴먼아미체"/>
                          <a:cs typeface="휴먼아미체"/>
                        </a:rPr>
                        <a:t>지운다</a:t>
                      </a:r>
                      <a:r>
                        <a:rPr sz="2300" spc="565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300">
                        <a:latin typeface="한컴산뜻돋움"/>
                        <a:cs typeface="한컴산뜻돋움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5"/>
                        </a:spcBef>
                      </a:pPr>
                      <a:r>
                        <a:rPr sz="2800" b="1" spc="-10" dirty="0">
                          <a:latin typeface="한컴산뜻돋움"/>
                          <a:cs typeface="한컴산뜻돋움"/>
                        </a:rPr>
                        <a:t>button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3181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00685" indent="-63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300" spc="495" dirty="0">
                          <a:latin typeface="휴먼아미체"/>
                          <a:cs typeface="휴먼아미체"/>
                        </a:rPr>
                        <a:t>웹</a:t>
                      </a:r>
                      <a:r>
                        <a:rPr sz="23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750" dirty="0">
                          <a:latin typeface="휴먼아미체"/>
                          <a:cs typeface="휴먼아미체"/>
                        </a:rPr>
                        <a:t>문서에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65" dirty="0">
                          <a:latin typeface="휴먼아미체"/>
                          <a:cs typeface="휴먼아미체"/>
                        </a:rPr>
                        <a:t>버튼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620" dirty="0">
                          <a:latin typeface="휴먼아미체"/>
                          <a:cs typeface="휴먼아미체"/>
                        </a:rPr>
                        <a:t>형태만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555" dirty="0">
                          <a:latin typeface="휴먼아미체"/>
                          <a:cs typeface="휴먼아미체"/>
                        </a:rPr>
                        <a:t>만든다</a:t>
                      </a:r>
                      <a:r>
                        <a:rPr sz="2300" spc="555" dirty="0">
                          <a:latin typeface="한컴산뜻돋움"/>
                          <a:cs typeface="한컴산뜻돋움"/>
                        </a:rPr>
                        <a:t>.</a:t>
                      </a:r>
                      <a:r>
                        <a:rPr sz="2300" spc="-9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300" spc="745" dirty="0">
                          <a:latin typeface="휴먼아미체"/>
                          <a:cs typeface="휴먼아미체"/>
                        </a:rPr>
                        <a:t>이런</a:t>
                      </a:r>
                      <a:r>
                        <a:rPr sz="2300" spc="-4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915" dirty="0">
                          <a:latin typeface="휴먼아미체"/>
                          <a:cs typeface="휴먼아미체"/>
                        </a:rPr>
                        <a:t>버튼은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915" dirty="0">
                          <a:latin typeface="휴먼아미체"/>
                          <a:cs typeface="휴먼아미체"/>
                        </a:rPr>
                        <a:t>버튼을</a:t>
                      </a:r>
                      <a:r>
                        <a:rPr sz="2300" spc="-43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00" dirty="0">
                          <a:latin typeface="휴먼아미체"/>
                          <a:cs typeface="휴먼아미체"/>
                        </a:rPr>
                        <a:t>클릭했을</a:t>
                      </a:r>
                      <a:r>
                        <a:rPr sz="2300" spc="-4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445" dirty="0">
                          <a:latin typeface="휴먼아미체"/>
                          <a:cs typeface="휴먼아미체"/>
                        </a:rPr>
                        <a:t>때 </a:t>
                      </a:r>
                      <a:r>
                        <a:rPr sz="2300" spc="670" dirty="0">
                          <a:latin typeface="휴먼아미체"/>
                          <a:cs typeface="휴먼아미체"/>
                        </a:rPr>
                        <a:t>서버에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65" dirty="0">
                          <a:latin typeface="휴먼아미체"/>
                          <a:cs typeface="휴먼아미체"/>
                        </a:rPr>
                        <a:t>있는</a:t>
                      </a:r>
                      <a:r>
                        <a:rPr sz="23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35" dirty="0">
                          <a:latin typeface="휴먼아미체"/>
                          <a:cs typeface="휴먼아미체"/>
                        </a:rPr>
                        <a:t>프로그램이</a:t>
                      </a:r>
                      <a:r>
                        <a:rPr sz="2300" spc="-4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685" dirty="0">
                          <a:latin typeface="휴먼아미체"/>
                          <a:cs typeface="휴먼아미체"/>
                        </a:rPr>
                        <a:t>아닌</a:t>
                      </a:r>
                      <a:r>
                        <a:rPr sz="23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30" dirty="0">
                          <a:solidFill>
                            <a:srgbClr val="00AFEF"/>
                          </a:solidFill>
                          <a:latin typeface="휴먼아미체"/>
                          <a:cs typeface="휴먼아미체"/>
                        </a:rPr>
                        <a:t>자바스크립트</a:t>
                      </a:r>
                      <a:r>
                        <a:rPr sz="2300" spc="-440" dirty="0">
                          <a:solidFill>
                            <a:srgbClr val="00AFEF"/>
                          </a:solidFill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65" dirty="0">
                          <a:solidFill>
                            <a:srgbClr val="00AFEF"/>
                          </a:solidFill>
                          <a:latin typeface="휴먼아미체"/>
                          <a:cs typeface="휴먼아미체"/>
                        </a:rPr>
                        <a:t>함수를</a:t>
                      </a:r>
                      <a:r>
                        <a:rPr sz="2300" spc="-440" dirty="0">
                          <a:solidFill>
                            <a:srgbClr val="00AFEF"/>
                          </a:solidFill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720" dirty="0">
                          <a:solidFill>
                            <a:srgbClr val="00AFEF"/>
                          </a:solidFill>
                          <a:latin typeface="휴먼아미체"/>
                          <a:cs typeface="휴먼아미체"/>
                        </a:rPr>
                        <a:t>실행</a:t>
                      </a:r>
                      <a:r>
                        <a:rPr sz="2300" spc="720" dirty="0">
                          <a:latin typeface="휴먼아미체"/>
                          <a:cs typeface="휴먼아미체"/>
                        </a:rPr>
                        <a:t>하려고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635" dirty="0">
                          <a:latin typeface="휴먼아미체"/>
                          <a:cs typeface="휴먼아미체"/>
                        </a:rPr>
                        <a:t>할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445" dirty="0">
                          <a:latin typeface="휴먼아미체"/>
                          <a:cs typeface="휴먼아미체"/>
                        </a:rPr>
                        <a:t>때 </a:t>
                      </a:r>
                      <a:r>
                        <a:rPr sz="2300" spc="985" dirty="0">
                          <a:latin typeface="휴먼아미체"/>
                          <a:cs typeface="휴먼아미체"/>
                        </a:rPr>
                        <a:t>주로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555" dirty="0">
                          <a:latin typeface="휴먼아미체"/>
                          <a:cs typeface="휴먼아미체"/>
                        </a:rPr>
                        <a:t>사용한다</a:t>
                      </a:r>
                      <a:r>
                        <a:rPr sz="2300" spc="555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300">
                        <a:latin typeface="한컴산뜻돋움"/>
                        <a:cs typeface="한컴산뜻돋움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836675" y="2421635"/>
            <a:ext cx="3534410" cy="858519"/>
            <a:chOff x="836675" y="2421635"/>
            <a:chExt cx="3534410" cy="858519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675" y="2421635"/>
              <a:ext cx="3503675" cy="7711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495" y="2619755"/>
              <a:ext cx="460247" cy="46024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863" y="2490228"/>
              <a:ext cx="1420367" cy="7894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9611" y="2490228"/>
              <a:ext cx="1103375" cy="7894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3596" y="2490216"/>
              <a:ext cx="1507235" cy="78943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9317" y="1550279"/>
            <a:ext cx="10413365" cy="14959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93725" algn="l"/>
              </a:tabLst>
            </a:pPr>
            <a:r>
              <a:rPr sz="4000" b="1" spc="-160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버튼</a:t>
            </a:r>
            <a:r>
              <a:rPr sz="4000" b="1" spc="-50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108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-</a:t>
            </a:r>
            <a:r>
              <a:rPr sz="4000" b="1" spc="-50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5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type=“Submit”,</a:t>
            </a:r>
            <a:r>
              <a:rPr sz="4000" b="1" spc="-47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5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type=“Reset”,</a:t>
            </a:r>
            <a:r>
              <a:rPr sz="4000" b="1" spc="-47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type=“Button”</a:t>
            </a:r>
            <a:endParaRPr sz="4000" dirty="0">
              <a:latin typeface="나눔고딕 ExtraBold"/>
              <a:cs typeface="나눔고딕 ExtraBold"/>
            </a:endParaRPr>
          </a:p>
          <a:p>
            <a:pPr marL="549275">
              <a:lnSpc>
                <a:spcPct val="100000"/>
              </a:lnSpc>
              <a:spcBef>
                <a:spcPts val="3425"/>
              </a:spcBef>
            </a:pP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버튼의</a:t>
            </a:r>
            <a:r>
              <a:rPr sz="28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유형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(type)</a:t>
            </a:r>
            <a:endParaRPr sz="2800" dirty="0">
              <a:latin typeface="한컴산뜻돋움"/>
              <a:cs typeface="한컴산뜻돋움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0124" y="6542531"/>
            <a:ext cx="3663950" cy="218440"/>
          </a:xfrm>
          <a:custGeom>
            <a:avLst/>
            <a:gdLst/>
            <a:ahLst/>
            <a:cxnLst/>
            <a:rect l="l" t="t" r="r" b="b"/>
            <a:pathLst>
              <a:path w="3663950" h="218440">
                <a:moveTo>
                  <a:pt x="3554729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6"/>
                </a:lnTo>
                <a:lnTo>
                  <a:pt x="8562" y="151382"/>
                </a:lnTo>
                <a:lnTo>
                  <a:pt x="31913" y="186018"/>
                </a:lnTo>
                <a:lnTo>
                  <a:pt x="66549" y="209369"/>
                </a:lnTo>
                <a:lnTo>
                  <a:pt x="108966" y="217932"/>
                </a:lnTo>
                <a:lnTo>
                  <a:pt x="3554729" y="217932"/>
                </a:lnTo>
                <a:lnTo>
                  <a:pt x="3597146" y="209369"/>
                </a:lnTo>
                <a:lnTo>
                  <a:pt x="3631782" y="186018"/>
                </a:lnTo>
                <a:lnTo>
                  <a:pt x="3655133" y="151382"/>
                </a:lnTo>
                <a:lnTo>
                  <a:pt x="3663696" y="108966"/>
                </a:lnTo>
                <a:lnTo>
                  <a:pt x="3655133" y="66549"/>
                </a:lnTo>
                <a:lnTo>
                  <a:pt x="3631782" y="31913"/>
                </a:lnTo>
                <a:lnTo>
                  <a:pt x="3597146" y="8562"/>
                </a:lnTo>
                <a:lnTo>
                  <a:pt x="3554729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5B2D2-7D6F-2A00-FACF-7A8E75AC2394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E0C2AA-03B9-C7D7-3ED5-9106D8CAA786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C9DDFE1-3919-43B0-E9D3-A85BCDAC498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97F0C5-1A9A-CF17-3F15-C6CB4F68534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AAC0E4-7589-ED26-D9CD-96965280369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013522" y="1576249"/>
            <a:ext cx="10413365" cy="12933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93725" algn="l"/>
              </a:tabLst>
            </a:pPr>
            <a:r>
              <a:rPr sz="4000" b="1" spc="-160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버튼</a:t>
            </a:r>
            <a:r>
              <a:rPr sz="4000" b="1" spc="-50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108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-</a:t>
            </a:r>
            <a:r>
              <a:rPr sz="4000" b="1" spc="-50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5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type=“Submit”,</a:t>
            </a:r>
            <a:r>
              <a:rPr sz="4000" b="1" spc="-47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5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type=“Reset”,</a:t>
            </a:r>
            <a:r>
              <a:rPr sz="4000" b="1" spc="-47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type=“Button”</a:t>
            </a:r>
            <a:endParaRPr sz="4000" dirty="0">
              <a:latin typeface="나눔고딕 ExtraBold"/>
              <a:cs typeface="나눔고딕 ExtraBold"/>
            </a:endParaRPr>
          </a:p>
          <a:p>
            <a:pPr marL="937894">
              <a:lnSpc>
                <a:spcPct val="100000"/>
              </a:lnSpc>
              <a:spcBef>
                <a:spcPts val="2295"/>
              </a:spcBef>
            </a:pPr>
            <a:r>
              <a:rPr sz="2400" spc="940" dirty="0">
                <a:latin typeface="휴먼아미체"/>
                <a:cs typeface="휴먼아미체"/>
              </a:rPr>
              <a:t>그리고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버튼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폼에서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같다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4375" y="2506979"/>
            <a:ext cx="8924925" cy="3857625"/>
            <a:chOff x="1484375" y="2506979"/>
            <a:chExt cx="8924925" cy="38576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375" y="2506979"/>
              <a:ext cx="233172" cy="2331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1492" y="6004559"/>
              <a:ext cx="8377427" cy="35956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7983" y="3188207"/>
            <a:ext cx="966215" cy="6979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41007" y="3188207"/>
            <a:ext cx="966215" cy="697991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783232" y="3149893"/>
          <a:ext cx="8766810" cy="2847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116839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0"/>
                        </a:spcBef>
                      </a:pPr>
                      <a:r>
                        <a:rPr sz="2800" b="1" spc="-20" dirty="0">
                          <a:latin typeface="한컴산뜻돋움"/>
                          <a:cs typeface="한컴산뜻돋움"/>
                        </a:rPr>
                        <a:t>name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2908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300" spc="810" dirty="0">
                          <a:latin typeface="휴먼아미체"/>
                          <a:cs typeface="휴먼아미체"/>
                        </a:rPr>
                        <a:t>다른</a:t>
                      </a:r>
                      <a:r>
                        <a:rPr sz="2300" spc="-4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990" dirty="0">
                          <a:latin typeface="휴먼아미체"/>
                          <a:cs typeface="휴먼아미체"/>
                        </a:rPr>
                        <a:t>폼</a:t>
                      </a:r>
                      <a:r>
                        <a:rPr sz="23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900" dirty="0">
                          <a:latin typeface="휴먼아미체"/>
                          <a:cs typeface="휴먼아미체"/>
                        </a:rPr>
                        <a:t>요소들과</a:t>
                      </a:r>
                      <a:r>
                        <a:rPr sz="2300" spc="-4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65" dirty="0">
                          <a:latin typeface="휴먼아미체"/>
                          <a:cs typeface="휴먼아미체"/>
                        </a:rPr>
                        <a:t>구분할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990" dirty="0">
                          <a:latin typeface="휴먼아미체"/>
                          <a:cs typeface="휴먼아미체"/>
                        </a:rPr>
                        <a:t>수</a:t>
                      </a:r>
                      <a:r>
                        <a:rPr sz="2300" spc="-43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620" dirty="0">
                          <a:latin typeface="휴먼아미체"/>
                          <a:cs typeface="휴먼아미체"/>
                        </a:rPr>
                        <a:t>있게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750" dirty="0">
                          <a:latin typeface="휴먼아미체"/>
                          <a:cs typeface="휴먼아미체"/>
                        </a:rPr>
                        <a:t>버튼에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915" dirty="0">
                          <a:latin typeface="휴먼아미체"/>
                          <a:cs typeface="휴먼아미체"/>
                        </a:rPr>
                        <a:t>이름을</a:t>
                      </a:r>
                      <a:r>
                        <a:rPr sz="2300" spc="-43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585" dirty="0">
                          <a:latin typeface="휴먼아미체"/>
                          <a:cs typeface="휴먼아미체"/>
                        </a:rPr>
                        <a:t>부여한다</a:t>
                      </a:r>
                      <a:r>
                        <a:rPr sz="2300" spc="585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30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0"/>
                        </a:spcBef>
                      </a:pPr>
                      <a:r>
                        <a:rPr sz="2800" b="1" spc="-10" dirty="0">
                          <a:latin typeface="한컴산뜻돋움"/>
                          <a:cs typeface="한컴산뜻돋움"/>
                        </a:rPr>
                        <a:t>value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2908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300" spc="750" dirty="0">
                          <a:latin typeface="휴먼아미체"/>
                          <a:cs typeface="휴먼아미체"/>
                        </a:rPr>
                        <a:t>버튼에</a:t>
                      </a:r>
                      <a:r>
                        <a:rPr sz="23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830" dirty="0">
                          <a:latin typeface="휴먼아미체"/>
                          <a:cs typeface="휴먼아미체"/>
                        </a:rPr>
                        <a:t>표시될</a:t>
                      </a:r>
                      <a:r>
                        <a:rPr sz="23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300" spc="545" dirty="0">
                          <a:latin typeface="휴먼아미체"/>
                          <a:cs typeface="휴먼아미체"/>
                        </a:rPr>
                        <a:t>내용이다</a:t>
                      </a:r>
                      <a:r>
                        <a:rPr sz="2300" spc="545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30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485C8A-1E9E-275D-07B2-55E02E865FCB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1DBFAB-01E1-B832-41C2-CA54DF05D2D3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C6EB45-DE02-5EDF-21C5-424321D2C6C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D99D75-987E-D767-7436-151281A38C4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1D8FAC-0466-9704-287C-DF73F1FB5D1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781812"/>
            <a:ext cx="11731750" cy="6076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7046" y="1798600"/>
            <a:ext cx="9100185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ct val="100000"/>
              </a:lnSpc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&lt;form&gt;</a:t>
            </a:r>
            <a:endParaRPr sz="28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800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28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submit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name="Submit"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value=“submit"&gt;</a:t>
            </a:r>
            <a:endParaRPr sz="28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8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28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reset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8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name="Submit2"</a:t>
            </a:r>
            <a:r>
              <a:rPr sz="28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value=“reset"&gt;</a:t>
            </a:r>
            <a:endParaRPr sz="28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800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28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button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name="Submit3"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value="button"&gt;</a:t>
            </a:r>
            <a:endParaRPr sz="2800" dirty="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9569" y="3613509"/>
            <a:ext cx="1273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7383" y="3837891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62017" y="3832859"/>
            <a:ext cx="3095625" cy="882650"/>
            <a:chOff x="4462017" y="3832859"/>
            <a:chExt cx="3095625" cy="8826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4163" y="3832859"/>
              <a:ext cx="219455" cy="219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367" y="4203192"/>
              <a:ext cx="963167" cy="4267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68367" y="4203193"/>
              <a:ext cx="963294" cy="426720"/>
            </a:xfrm>
            <a:custGeom>
              <a:avLst/>
              <a:gdLst/>
              <a:ahLst/>
              <a:cxnLst/>
              <a:rect l="l" t="t" r="r" b="b"/>
              <a:pathLst>
                <a:path w="963295" h="426720">
                  <a:moveTo>
                    <a:pt x="0" y="71119"/>
                  </a:moveTo>
                  <a:lnTo>
                    <a:pt x="5588" y="43435"/>
                  </a:lnTo>
                  <a:lnTo>
                    <a:pt x="20829" y="20829"/>
                  </a:lnTo>
                  <a:lnTo>
                    <a:pt x="43435" y="5588"/>
                  </a:lnTo>
                  <a:lnTo>
                    <a:pt x="71120" y="0"/>
                  </a:lnTo>
                  <a:lnTo>
                    <a:pt x="892047" y="0"/>
                  </a:lnTo>
                  <a:lnTo>
                    <a:pt x="919732" y="5588"/>
                  </a:lnTo>
                  <a:lnTo>
                    <a:pt x="942338" y="20829"/>
                  </a:lnTo>
                  <a:lnTo>
                    <a:pt x="957579" y="43435"/>
                  </a:lnTo>
                  <a:lnTo>
                    <a:pt x="963168" y="71119"/>
                  </a:lnTo>
                  <a:lnTo>
                    <a:pt x="963168" y="355599"/>
                  </a:lnTo>
                  <a:lnTo>
                    <a:pt x="957579" y="383284"/>
                  </a:lnTo>
                  <a:lnTo>
                    <a:pt x="942338" y="405890"/>
                  </a:lnTo>
                  <a:lnTo>
                    <a:pt x="919732" y="421131"/>
                  </a:lnTo>
                  <a:lnTo>
                    <a:pt x="892047" y="426719"/>
                  </a:lnTo>
                  <a:lnTo>
                    <a:pt x="71120" y="426719"/>
                  </a:lnTo>
                  <a:lnTo>
                    <a:pt x="43435" y="421131"/>
                  </a:lnTo>
                  <a:lnTo>
                    <a:pt x="20829" y="405890"/>
                  </a:lnTo>
                  <a:lnTo>
                    <a:pt x="5588" y="383284"/>
                  </a:lnTo>
                  <a:lnTo>
                    <a:pt x="0" y="355599"/>
                  </a:lnTo>
                  <a:lnTo>
                    <a:pt x="0" y="71119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3832" y="4203192"/>
              <a:ext cx="963167" cy="4267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13831" y="4203193"/>
              <a:ext cx="963294" cy="426720"/>
            </a:xfrm>
            <a:custGeom>
              <a:avLst/>
              <a:gdLst/>
              <a:ahLst/>
              <a:cxnLst/>
              <a:rect l="l" t="t" r="r" b="b"/>
              <a:pathLst>
                <a:path w="963295" h="426720">
                  <a:moveTo>
                    <a:pt x="0" y="71119"/>
                  </a:moveTo>
                  <a:lnTo>
                    <a:pt x="5588" y="43435"/>
                  </a:lnTo>
                  <a:lnTo>
                    <a:pt x="20829" y="20829"/>
                  </a:lnTo>
                  <a:lnTo>
                    <a:pt x="43435" y="5588"/>
                  </a:lnTo>
                  <a:lnTo>
                    <a:pt x="71120" y="0"/>
                  </a:lnTo>
                  <a:lnTo>
                    <a:pt x="892047" y="0"/>
                  </a:lnTo>
                  <a:lnTo>
                    <a:pt x="919732" y="5588"/>
                  </a:lnTo>
                  <a:lnTo>
                    <a:pt x="942338" y="20829"/>
                  </a:lnTo>
                  <a:lnTo>
                    <a:pt x="957579" y="43435"/>
                  </a:lnTo>
                  <a:lnTo>
                    <a:pt x="963168" y="71119"/>
                  </a:lnTo>
                  <a:lnTo>
                    <a:pt x="963168" y="355599"/>
                  </a:lnTo>
                  <a:lnTo>
                    <a:pt x="957579" y="383284"/>
                  </a:lnTo>
                  <a:lnTo>
                    <a:pt x="942338" y="405890"/>
                  </a:lnTo>
                  <a:lnTo>
                    <a:pt x="919732" y="421131"/>
                  </a:lnTo>
                  <a:lnTo>
                    <a:pt x="892047" y="426719"/>
                  </a:lnTo>
                  <a:lnTo>
                    <a:pt x="71120" y="426719"/>
                  </a:lnTo>
                  <a:lnTo>
                    <a:pt x="43435" y="421131"/>
                  </a:lnTo>
                  <a:lnTo>
                    <a:pt x="20829" y="405890"/>
                  </a:lnTo>
                  <a:lnTo>
                    <a:pt x="5588" y="383284"/>
                  </a:lnTo>
                  <a:lnTo>
                    <a:pt x="0" y="355599"/>
                  </a:lnTo>
                  <a:lnTo>
                    <a:pt x="0" y="71119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5320" y="4204715"/>
              <a:ext cx="1025651" cy="5105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0151" y="4197097"/>
              <a:ext cx="1007363" cy="5181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7839" y="4204716"/>
              <a:ext cx="832103" cy="51053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22597" y="4065270"/>
            <a:ext cx="3941445" cy="710565"/>
          </a:xfrm>
          <a:prstGeom prst="rect">
            <a:avLst/>
          </a:prstGeom>
          <a:ln w="19811">
            <a:solidFill>
              <a:srgbClr val="0D0D0D"/>
            </a:solidFill>
          </a:ln>
        </p:spPr>
        <p:txBody>
          <a:bodyPr vert="horz" wrap="square" lIns="0" tIns="18796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480"/>
              </a:spcBef>
              <a:tabLst>
                <a:tab pos="1129030" algn="l"/>
                <a:tab pos="2101850" algn="l"/>
              </a:tabLst>
            </a:pPr>
            <a:r>
              <a:rPr sz="1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submit</a:t>
            </a:r>
            <a:r>
              <a:rPr sz="1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	</a:t>
            </a:r>
            <a:r>
              <a:rPr sz="1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reset</a:t>
            </a:r>
            <a:r>
              <a:rPr sz="1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	</a:t>
            </a:r>
            <a:r>
              <a:rPr sz="1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button</a:t>
            </a:r>
            <a:endParaRPr sz="1800">
              <a:latin typeface="한컴산뜻돋움"/>
              <a:cs typeface="한컴산뜻돋움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12438" y="4881117"/>
            <a:ext cx="3961765" cy="1617980"/>
            <a:chOff x="4012438" y="4881117"/>
            <a:chExt cx="3961765" cy="1617980"/>
          </a:xfrm>
        </p:grpSpPr>
        <p:sp>
          <p:nvSpPr>
            <p:cNvPr id="18" name="object 18"/>
            <p:cNvSpPr/>
            <p:nvPr/>
          </p:nvSpPr>
          <p:spPr>
            <a:xfrm>
              <a:off x="4022598" y="4891277"/>
              <a:ext cx="3941445" cy="1597660"/>
            </a:xfrm>
            <a:custGeom>
              <a:avLst/>
              <a:gdLst/>
              <a:ahLst/>
              <a:cxnLst/>
              <a:rect l="l" t="t" r="r" b="b"/>
              <a:pathLst>
                <a:path w="3941445" h="1597660">
                  <a:moveTo>
                    <a:pt x="0" y="0"/>
                  </a:moveTo>
                  <a:lnTo>
                    <a:pt x="3941063" y="0"/>
                  </a:lnTo>
                  <a:lnTo>
                    <a:pt x="3941063" y="1597152"/>
                  </a:lnTo>
                  <a:lnTo>
                    <a:pt x="0" y="1597152"/>
                  </a:lnTo>
                  <a:lnTo>
                    <a:pt x="0" y="0"/>
                  </a:lnTo>
                  <a:close/>
                </a:path>
              </a:pathLst>
            </a:custGeom>
            <a:ln w="19811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57472" y="5017007"/>
              <a:ext cx="3676015" cy="1335405"/>
            </a:xfrm>
            <a:custGeom>
              <a:avLst/>
              <a:gdLst/>
              <a:ahLst/>
              <a:cxnLst/>
              <a:rect l="l" t="t" r="r" b="b"/>
              <a:pathLst>
                <a:path w="3676015" h="1335404">
                  <a:moveTo>
                    <a:pt x="3675887" y="0"/>
                  </a:moveTo>
                  <a:lnTo>
                    <a:pt x="0" y="0"/>
                  </a:lnTo>
                  <a:lnTo>
                    <a:pt x="0" y="1335024"/>
                  </a:lnTo>
                  <a:lnTo>
                    <a:pt x="3675887" y="1335024"/>
                  </a:lnTo>
                  <a:lnTo>
                    <a:pt x="3675887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9972" y="5929883"/>
              <a:ext cx="729995" cy="2133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09972" y="5929885"/>
              <a:ext cx="730250" cy="213360"/>
            </a:xfrm>
            <a:custGeom>
              <a:avLst/>
              <a:gdLst/>
              <a:ahLst/>
              <a:cxnLst/>
              <a:rect l="l" t="t" r="r" b="b"/>
              <a:pathLst>
                <a:path w="730250" h="213360">
                  <a:moveTo>
                    <a:pt x="0" y="35560"/>
                  </a:moveTo>
                  <a:lnTo>
                    <a:pt x="2795" y="21720"/>
                  </a:lnTo>
                  <a:lnTo>
                    <a:pt x="10417" y="10417"/>
                  </a:lnTo>
                  <a:lnTo>
                    <a:pt x="21720" y="2795"/>
                  </a:lnTo>
                  <a:lnTo>
                    <a:pt x="35560" y="0"/>
                  </a:lnTo>
                  <a:lnTo>
                    <a:pt x="694436" y="0"/>
                  </a:lnTo>
                  <a:lnTo>
                    <a:pt x="708275" y="2795"/>
                  </a:lnTo>
                  <a:lnTo>
                    <a:pt x="719578" y="10417"/>
                  </a:lnTo>
                  <a:lnTo>
                    <a:pt x="727200" y="21720"/>
                  </a:lnTo>
                  <a:lnTo>
                    <a:pt x="729996" y="35560"/>
                  </a:lnTo>
                  <a:lnTo>
                    <a:pt x="729996" y="177800"/>
                  </a:lnTo>
                  <a:lnTo>
                    <a:pt x="727200" y="191639"/>
                  </a:lnTo>
                  <a:lnTo>
                    <a:pt x="719578" y="202942"/>
                  </a:lnTo>
                  <a:lnTo>
                    <a:pt x="708275" y="210564"/>
                  </a:lnTo>
                  <a:lnTo>
                    <a:pt x="694436" y="213360"/>
                  </a:lnTo>
                  <a:lnTo>
                    <a:pt x="35560" y="213360"/>
                  </a:lnTo>
                  <a:lnTo>
                    <a:pt x="21720" y="210564"/>
                  </a:lnTo>
                  <a:lnTo>
                    <a:pt x="10417" y="202942"/>
                  </a:lnTo>
                  <a:lnTo>
                    <a:pt x="2795" y="191639"/>
                  </a:lnTo>
                  <a:lnTo>
                    <a:pt x="0" y="177800"/>
                  </a:lnTo>
                  <a:lnTo>
                    <a:pt x="0" y="35560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8360" y="5929883"/>
              <a:ext cx="728471" cy="2133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28360" y="5929883"/>
              <a:ext cx="728980" cy="213360"/>
            </a:xfrm>
            <a:custGeom>
              <a:avLst/>
              <a:gdLst/>
              <a:ahLst/>
              <a:cxnLst/>
              <a:rect l="l" t="t" r="r" b="b"/>
              <a:pathLst>
                <a:path w="728979" h="213360">
                  <a:moveTo>
                    <a:pt x="0" y="35559"/>
                  </a:moveTo>
                  <a:lnTo>
                    <a:pt x="2795" y="21720"/>
                  </a:lnTo>
                  <a:lnTo>
                    <a:pt x="10417" y="10417"/>
                  </a:lnTo>
                  <a:lnTo>
                    <a:pt x="21720" y="2795"/>
                  </a:lnTo>
                  <a:lnTo>
                    <a:pt x="35560" y="0"/>
                  </a:lnTo>
                  <a:lnTo>
                    <a:pt x="692912" y="0"/>
                  </a:lnTo>
                  <a:lnTo>
                    <a:pt x="706751" y="2795"/>
                  </a:lnTo>
                  <a:lnTo>
                    <a:pt x="718054" y="10417"/>
                  </a:lnTo>
                  <a:lnTo>
                    <a:pt x="725676" y="21720"/>
                  </a:lnTo>
                  <a:lnTo>
                    <a:pt x="728472" y="35559"/>
                  </a:lnTo>
                  <a:lnTo>
                    <a:pt x="728472" y="177799"/>
                  </a:lnTo>
                  <a:lnTo>
                    <a:pt x="725676" y="191639"/>
                  </a:lnTo>
                  <a:lnTo>
                    <a:pt x="718054" y="202942"/>
                  </a:lnTo>
                  <a:lnTo>
                    <a:pt x="706751" y="210564"/>
                  </a:lnTo>
                  <a:lnTo>
                    <a:pt x="692912" y="213359"/>
                  </a:lnTo>
                  <a:lnTo>
                    <a:pt x="35560" y="213359"/>
                  </a:lnTo>
                  <a:lnTo>
                    <a:pt x="21720" y="210564"/>
                  </a:lnTo>
                  <a:lnTo>
                    <a:pt x="10417" y="202942"/>
                  </a:lnTo>
                  <a:lnTo>
                    <a:pt x="2795" y="191639"/>
                  </a:lnTo>
                  <a:lnTo>
                    <a:pt x="0" y="177799"/>
                  </a:lnTo>
                  <a:lnTo>
                    <a:pt x="0" y="35559"/>
                  </a:lnTo>
                  <a:close/>
                </a:path>
              </a:pathLst>
            </a:custGeom>
            <a:ln w="1219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63492" y="5905515"/>
            <a:ext cx="659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0" dirty="0">
                <a:latin typeface="휴먼아미체"/>
                <a:cs typeface="휴먼아미체"/>
              </a:rPr>
              <a:t>다시쓰기</a:t>
            </a:r>
            <a:endParaRPr sz="1400">
              <a:latin typeface="휴먼아미체"/>
              <a:cs typeface="휴먼아미체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75036" y="5133064"/>
            <a:ext cx="978535" cy="1012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600" spc="520" dirty="0">
                <a:latin typeface="휴먼아미체"/>
                <a:cs typeface="휴먼아미체"/>
              </a:rPr>
              <a:t>회원</a:t>
            </a:r>
            <a:r>
              <a:rPr sz="1600" spc="-295" dirty="0">
                <a:latin typeface="휴먼아미체"/>
                <a:cs typeface="휴먼아미체"/>
              </a:rPr>
              <a:t> </a:t>
            </a:r>
            <a:r>
              <a:rPr sz="1600" spc="465" dirty="0">
                <a:latin typeface="휴먼아미체"/>
                <a:cs typeface="휴먼아미체"/>
              </a:rPr>
              <a:t>아이디</a:t>
            </a:r>
            <a:endParaRPr sz="1600">
              <a:latin typeface="휴먼아미체"/>
              <a:cs typeface="휴먼아미체"/>
            </a:endParaRPr>
          </a:p>
          <a:p>
            <a:pPr marR="67945" algn="r">
              <a:lnSpc>
                <a:spcPct val="100000"/>
              </a:lnSpc>
              <a:spcBef>
                <a:spcPts val="1225"/>
              </a:spcBef>
            </a:pPr>
            <a:r>
              <a:rPr sz="1600" spc="535" dirty="0">
                <a:latin typeface="휴먼아미체"/>
                <a:cs typeface="휴먼아미체"/>
              </a:rPr>
              <a:t>비밀번호</a:t>
            </a:r>
            <a:endParaRPr sz="1600">
              <a:latin typeface="휴먼아미체"/>
              <a:cs typeface="휴먼아미체"/>
            </a:endParaRPr>
          </a:p>
          <a:p>
            <a:pPr marL="351790">
              <a:lnSpc>
                <a:spcPct val="100000"/>
              </a:lnSpc>
              <a:spcBef>
                <a:spcPts val="1025"/>
              </a:spcBef>
            </a:pPr>
            <a:r>
              <a:rPr sz="1400" spc="525" dirty="0">
                <a:latin typeface="휴먼아미체"/>
                <a:cs typeface="휴먼아미체"/>
              </a:rPr>
              <a:t>로그인</a:t>
            </a:r>
            <a:endParaRPr sz="1400">
              <a:latin typeface="휴먼아미체"/>
              <a:cs typeface="휴먼아미체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4070" y="5168646"/>
            <a:ext cx="1191895" cy="226060"/>
          </a:xfrm>
          <a:prstGeom prst="rect">
            <a:avLst/>
          </a:prstGeom>
          <a:solidFill>
            <a:srgbClr val="DEEBF7"/>
          </a:solidFill>
          <a:ln w="19811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735"/>
              </a:lnSpc>
            </a:pPr>
            <a:r>
              <a:rPr sz="1600" spc="-20" dirty="0">
                <a:latin typeface="한컴산뜻돋움"/>
                <a:cs typeface="한컴산뜻돋움"/>
              </a:rPr>
              <a:t>text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94070" y="5557265"/>
            <a:ext cx="1191895" cy="226060"/>
          </a:xfrm>
          <a:prstGeom prst="rect">
            <a:avLst/>
          </a:prstGeom>
          <a:solidFill>
            <a:srgbClr val="DEEBF7"/>
          </a:solidFill>
          <a:ln w="19811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739"/>
              </a:lnSpc>
            </a:pPr>
            <a:r>
              <a:rPr sz="1600" spc="-5" dirty="0">
                <a:latin typeface="한컴산뜻돋움"/>
                <a:cs typeface="한컴산뜻돋움"/>
              </a:rPr>
              <a:t>…</a:t>
            </a:r>
            <a:endParaRPr sz="1600">
              <a:latin typeface="한컴산뜻돋움"/>
              <a:cs typeface="한컴산뜻돋움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410706" y="6022847"/>
            <a:ext cx="4918075" cy="224790"/>
            <a:chOff x="3410706" y="6022847"/>
            <a:chExt cx="4918075" cy="224790"/>
          </a:xfrm>
        </p:grpSpPr>
        <p:sp>
          <p:nvSpPr>
            <p:cNvPr id="29" name="object 29"/>
            <p:cNvSpPr/>
            <p:nvPr/>
          </p:nvSpPr>
          <p:spPr>
            <a:xfrm>
              <a:off x="3425184" y="6043421"/>
              <a:ext cx="1671955" cy="189865"/>
            </a:xfrm>
            <a:custGeom>
              <a:avLst/>
              <a:gdLst/>
              <a:ahLst/>
              <a:cxnLst/>
              <a:rect l="l" t="t" r="r" b="b"/>
              <a:pathLst>
                <a:path w="1671954" h="189864">
                  <a:moveTo>
                    <a:pt x="1671726" y="0"/>
                  </a:moveTo>
                  <a:lnTo>
                    <a:pt x="0" y="189699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57594" y="6037325"/>
              <a:ext cx="1656714" cy="130810"/>
            </a:xfrm>
            <a:custGeom>
              <a:avLst/>
              <a:gdLst/>
              <a:ahLst/>
              <a:cxnLst/>
              <a:rect l="l" t="t" r="r" b="b"/>
              <a:pathLst>
                <a:path w="1656715" h="130810">
                  <a:moveTo>
                    <a:pt x="0" y="0"/>
                  </a:moveTo>
                  <a:lnTo>
                    <a:pt x="1656219" y="130594"/>
                  </a:lnTo>
                </a:path>
              </a:pathLst>
            </a:custGeom>
            <a:ln w="28956">
              <a:solidFill>
                <a:srgbClr val="FF5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518782" y="6054384"/>
            <a:ext cx="82676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5050"/>
                </a:solidFill>
                <a:latin typeface="한컴산뜻돋움"/>
                <a:cs typeface="한컴산뜻돋움"/>
              </a:rPr>
              <a:t>submit</a:t>
            </a:r>
            <a:endParaRPr sz="2000">
              <a:latin typeface="한컴산뜻돋움"/>
              <a:cs typeface="한컴산뜻돋움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23340" y="5985987"/>
            <a:ext cx="609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5050"/>
                </a:solidFill>
                <a:latin typeface="한컴산뜻돋움"/>
                <a:cs typeface="한컴산뜻돋움"/>
              </a:rPr>
              <a:t>reset</a:t>
            </a:r>
            <a:endParaRPr sz="2000">
              <a:latin typeface="한컴산뜻돋움"/>
              <a:cs typeface="한컴산뜻돋움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1F560-CB24-4B33-73E9-D7B53687125B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B5060B-C597-6FC2-D0A3-C8E7D34C6F5E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739" y="22838"/>
            <a:ext cx="413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03.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다양한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dirty="0">
                <a:solidFill>
                  <a:srgbClr val="FFFFFF"/>
                </a:solidFill>
                <a:latin typeface="나눔고딕"/>
                <a:cs typeface="나눔고딕"/>
              </a:rPr>
              <a:t>폼</a:t>
            </a:r>
            <a:r>
              <a:rPr sz="2800" b="1" spc="-16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요소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나눔고딕"/>
                <a:cs typeface="나눔고딕"/>
              </a:rPr>
              <a:t>삽입하기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4289" y="1857588"/>
            <a:ext cx="65595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93725" algn="l"/>
              </a:tabLst>
            </a:pPr>
            <a:r>
              <a:rPr sz="4400" b="1" spc="-114" dirty="0" err="1">
                <a:solidFill>
                  <a:srgbClr val="001F5F"/>
                </a:solidFill>
                <a:latin typeface="나눔고딕 ExtraBold"/>
                <a:cs typeface="나눔고딕 ExtraBold"/>
              </a:rPr>
              <a:t>히든</a:t>
            </a:r>
            <a:r>
              <a:rPr sz="4400" b="1" spc="-53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11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필드</a:t>
            </a:r>
            <a:r>
              <a:rPr sz="4400" b="1" spc="-509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36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–</a:t>
            </a:r>
            <a:r>
              <a:rPr sz="4400" b="1" spc="-509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8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type=“hidden”</a:t>
            </a:r>
            <a:endParaRPr sz="4400" dirty="0">
              <a:latin typeface="나눔고딕 ExtraBold"/>
              <a:cs typeface="나눔고딕 Extra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2940" y="2876221"/>
            <a:ext cx="10549255" cy="2499360"/>
          </a:xfrm>
          <a:custGeom>
            <a:avLst/>
            <a:gdLst/>
            <a:ahLst/>
            <a:cxnLst/>
            <a:rect l="l" t="t" r="r" b="b"/>
            <a:pathLst>
              <a:path w="10549255" h="2499360">
                <a:moveTo>
                  <a:pt x="10437380" y="0"/>
                </a:moveTo>
                <a:lnTo>
                  <a:pt x="111747" y="0"/>
                </a:lnTo>
                <a:lnTo>
                  <a:pt x="68247" y="8782"/>
                </a:lnTo>
                <a:lnTo>
                  <a:pt x="32727" y="32732"/>
                </a:lnTo>
                <a:lnTo>
                  <a:pt x="8780" y="68253"/>
                </a:lnTo>
                <a:lnTo>
                  <a:pt x="0" y="111747"/>
                </a:lnTo>
                <a:lnTo>
                  <a:pt x="0" y="2387612"/>
                </a:lnTo>
                <a:lnTo>
                  <a:pt x="8780" y="2431112"/>
                </a:lnTo>
                <a:lnTo>
                  <a:pt x="32727" y="2466632"/>
                </a:lnTo>
                <a:lnTo>
                  <a:pt x="68247" y="2490579"/>
                </a:lnTo>
                <a:lnTo>
                  <a:pt x="111747" y="2499360"/>
                </a:lnTo>
                <a:lnTo>
                  <a:pt x="10437380" y="2499360"/>
                </a:lnTo>
                <a:lnTo>
                  <a:pt x="10480880" y="2490579"/>
                </a:lnTo>
                <a:lnTo>
                  <a:pt x="10516400" y="2466632"/>
                </a:lnTo>
                <a:lnTo>
                  <a:pt x="10540347" y="2431112"/>
                </a:lnTo>
                <a:lnTo>
                  <a:pt x="10549128" y="2387612"/>
                </a:lnTo>
                <a:lnTo>
                  <a:pt x="10549128" y="111747"/>
                </a:lnTo>
                <a:lnTo>
                  <a:pt x="10540347" y="68253"/>
                </a:lnTo>
                <a:lnTo>
                  <a:pt x="10516400" y="32732"/>
                </a:lnTo>
                <a:lnTo>
                  <a:pt x="10480880" y="8782"/>
                </a:lnTo>
                <a:lnTo>
                  <a:pt x="10437380" y="0"/>
                </a:lnTo>
                <a:close/>
              </a:path>
            </a:pathLst>
          </a:custGeom>
          <a:solidFill>
            <a:srgbClr val="FFFFFF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" y="2876221"/>
            <a:ext cx="10549255" cy="2499360"/>
          </a:xfrm>
          <a:custGeom>
            <a:avLst/>
            <a:gdLst/>
            <a:ahLst/>
            <a:cxnLst/>
            <a:rect l="l" t="t" r="r" b="b"/>
            <a:pathLst>
              <a:path w="10549255" h="2499360">
                <a:moveTo>
                  <a:pt x="0" y="111747"/>
                </a:moveTo>
                <a:lnTo>
                  <a:pt x="8780" y="68253"/>
                </a:lnTo>
                <a:lnTo>
                  <a:pt x="32727" y="32732"/>
                </a:lnTo>
                <a:lnTo>
                  <a:pt x="68247" y="8782"/>
                </a:lnTo>
                <a:lnTo>
                  <a:pt x="111747" y="0"/>
                </a:lnTo>
                <a:lnTo>
                  <a:pt x="10437380" y="0"/>
                </a:lnTo>
                <a:lnTo>
                  <a:pt x="10480880" y="8782"/>
                </a:lnTo>
                <a:lnTo>
                  <a:pt x="10516400" y="32732"/>
                </a:lnTo>
                <a:lnTo>
                  <a:pt x="10540347" y="68253"/>
                </a:lnTo>
                <a:lnTo>
                  <a:pt x="10549128" y="111747"/>
                </a:lnTo>
                <a:lnTo>
                  <a:pt x="10549128" y="2387612"/>
                </a:lnTo>
                <a:lnTo>
                  <a:pt x="10540347" y="2431112"/>
                </a:lnTo>
                <a:lnTo>
                  <a:pt x="10516400" y="2466632"/>
                </a:lnTo>
                <a:lnTo>
                  <a:pt x="10480880" y="2490579"/>
                </a:lnTo>
                <a:lnTo>
                  <a:pt x="10437380" y="2499360"/>
                </a:lnTo>
                <a:lnTo>
                  <a:pt x="111747" y="2499360"/>
                </a:lnTo>
                <a:lnTo>
                  <a:pt x="68247" y="2490579"/>
                </a:lnTo>
                <a:lnTo>
                  <a:pt x="32727" y="2466632"/>
                </a:lnTo>
                <a:lnTo>
                  <a:pt x="8780" y="2431112"/>
                </a:lnTo>
                <a:lnTo>
                  <a:pt x="0" y="2387612"/>
                </a:lnTo>
                <a:lnTo>
                  <a:pt x="0" y="111747"/>
                </a:lnTo>
                <a:close/>
              </a:path>
            </a:pathLst>
          </a:custGeom>
          <a:ln w="1219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5907" y="3030582"/>
            <a:ext cx="9549130" cy="21088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ct val="90300"/>
              </a:lnSpc>
              <a:spcBef>
                <a:spcPts val="475"/>
              </a:spcBef>
            </a:pPr>
            <a:r>
              <a:rPr sz="2800" spc="1025" dirty="0">
                <a:latin typeface="휴먼아미체"/>
                <a:cs typeface="휴먼아미체"/>
              </a:rPr>
              <a:t>브라우저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44" dirty="0">
                <a:latin typeface="휴먼아미체"/>
                <a:cs typeface="휴먼아미체"/>
              </a:rPr>
              <a:t>창에는</a:t>
            </a:r>
            <a:r>
              <a:rPr sz="2800" spc="-490" dirty="0">
                <a:latin typeface="휴먼아미체"/>
                <a:cs typeface="휴먼아미체"/>
              </a:rPr>
              <a:t> </a:t>
            </a:r>
            <a:r>
              <a:rPr sz="2800" spc="975" dirty="0">
                <a:latin typeface="휴먼아미체"/>
                <a:cs typeface="휴먼아미체"/>
              </a:rPr>
              <a:t>표시되지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않지만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서버에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있는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프로그램을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95" dirty="0">
                <a:latin typeface="나눔고딕 ExtraBold"/>
                <a:cs typeface="나눔고딕 ExtraBold"/>
              </a:rPr>
              <a:t>실행 </a:t>
            </a:r>
            <a:r>
              <a:rPr sz="3200" b="1" spc="-160" dirty="0">
                <a:latin typeface="나눔고딕 ExtraBold"/>
                <a:cs typeface="나눔고딕 ExtraBold"/>
              </a:rPr>
              <a:t>하기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위해</a:t>
            </a:r>
            <a:r>
              <a:rPr sz="3200" b="1" spc="-17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필요한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값을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폼</a:t>
            </a:r>
            <a:r>
              <a:rPr sz="3200" b="1" spc="-18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안에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넣을</a:t>
            </a:r>
            <a:r>
              <a:rPr sz="3200" b="1" spc="-17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때</a:t>
            </a:r>
            <a:r>
              <a:rPr sz="3200" b="1" spc="-18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사용하는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250" dirty="0">
                <a:latin typeface="나눔고딕 ExtraBold"/>
                <a:cs typeface="나눔고딕 ExtraBold"/>
              </a:rPr>
              <a:t>요소</a:t>
            </a:r>
            <a:r>
              <a:rPr sz="2800" spc="250" dirty="0">
                <a:latin typeface="휴먼아미체"/>
                <a:cs typeface="휴먼아미체"/>
              </a:rPr>
              <a:t>이다</a:t>
            </a:r>
            <a:r>
              <a:rPr sz="2800" spc="250" dirty="0">
                <a:latin typeface="한컴산뜻돋움"/>
                <a:cs typeface="한컴산뜻돋움"/>
              </a:rPr>
              <a:t>. </a:t>
            </a:r>
            <a:r>
              <a:rPr sz="2800" spc="900" dirty="0">
                <a:latin typeface="휴먼아미체"/>
                <a:cs typeface="휴먼아미체"/>
              </a:rPr>
              <a:t>예를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700" dirty="0">
                <a:latin typeface="휴먼아미체"/>
                <a:cs typeface="휴먼아미체"/>
              </a:rPr>
              <a:t>들어</a:t>
            </a:r>
            <a:r>
              <a:rPr sz="2800" spc="700" dirty="0">
                <a:latin typeface="한컴산뜻돋움"/>
                <a:cs typeface="한컴산뜻돋움"/>
              </a:rPr>
              <a:t>,</a:t>
            </a:r>
            <a:r>
              <a:rPr sz="2800" spc="-105" dirty="0">
                <a:latin typeface="한컴산뜻돋움"/>
                <a:cs typeface="한컴산뜻돋움"/>
              </a:rPr>
              <a:t> </a:t>
            </a:r>
            <a:r>
              <a:rPr sz="2800" spc="600" dirty="0">
                <a:latin typeface="휴먼아미체"/>
                <a:cs typeface="휴먼아미체"/>
              </a:rPr>
              <a:t>웹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00" dirty="0">
                <a:latin typeface="휴먼아미체"/>
                <a:cs typeface="휴먼아미체"/>
              </a:rPr>
              <a:t>문서에서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94" dirty="0">
                <a:latin typeface="휴먼아미체"/>
                <a:cs typeface="휴먼아미체"/>
              </a:rPr>
              <a:t>내용을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60" dirty="0">
                <a:latin typeface="휴먼아미체"/>
                <a:cs typeface="휴먼아미체"/>
              </a:rPr>
              <a:t>입력한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후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645" dirty="0">
                <a:latin typeface="한컴산뜻돋움"/>
                <a:cs typeface="한컴산뜻돋움"/>
              </a:rPr>
              <a:t>&lt;</a:t>
            </a:r>
            <a:r>
              <a:rPr sz="2800" spc="645" dirty="0">
                <a:latin typeface="휴먼아미체"/>
                <a:cs typeface="휴먼아미체"/>
              </a:rPr>
              <a:t>보내기</a:t>
            </a:r>
            <a:r>
              <a:rPr sz="2800" spc="645" dirty="0">
                <a:latin typeface="한컴산뜻돋움"/>
                <a:cs typeface="한컴산뜻돋움"/>
              </a:rPr>
              <a:t>&gt;</a:t>
            </a:r>
            <a:r>
              <a:rPr sz="2800" spc="645" dirty="0">
                <a:latin typeface="휴먼아미체"/>
                <a:cs typeface="휴먼아미체"/>
              </a:rPr>
              <a:t>를</a:t>
            </a:r>
            <a:r>
              <a:rPr sz="2800" spc="-509" dirty="0">
                <a:latin typeface="휴먼아미체"/>
                <a:cs typeface="휴먼아미체"/>
              </a:rPr>
              <a:t> </a:t>
            </a:r>
            <a:r>
              <a:rPr sz="2800" spc="930" dirty="0">
                <a:latin typeface="휴먼아미체"/>
                <a:cs typeface="휴먼아미체"/>
              </a:rPr>
              <a:t>클릭하면 </a:t>
            </a:r>
            <a:r>
              <a:rPr sz="2800" spc="720" dirty="0">
                <a:latin typeface="휴먼아미체"/>
                <a:cs typeface="휴먼아미체"/>
              </a:rPr>
              <a:t>관리자에게</a:t>
            </a:r>
            <a:r>
              <a:rPr sz="2800" spc="-500" dirty="0">
                <a:latin typeface="휴먼아미체"/>
                <a:cs typeface="휴먼아미체"/>
              </a:rPr>
              <a:t> </a:t>
            </a:r>
            <a:r>
              <a:rPr sz="2800" spc="900" dirty="0">
                <a:latin typeface="휴먼아미체"/>
                <a:cs typeface="휴먼아미체"/>
              </a:rPr>
              <a:t>메일을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045" dirty="0">
                <a:latin typeface="휴먼아미체"/>
                <a:cs typeface="휴먼아미체"/>
              </a:rPr>
              <a:t>보내도록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205" dirty="0">
                <a:latin typeface="휴먼아미체"/>
                <a:cs typeface="휴먼아미체"/>
              </a:rPr>
              <a:t>폼을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975" dirty="0">
                <a:latin typeface="휴먼아미체"/>
                <a:cs typeface="휴먼아미체"/>
              </a:rPr>
              <a:t>만들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1055" dirty="0">
                <a:latin typeface="휴먼아미체"/>
                <a:cs typeface="휴먼아미체"/>
              </a:rPr>
              <a:t>경우</a:t>
            </a:r>
            <a:r>
              <a:rPr sz="2800" spc="-505" dirty="0">
                <a:latin typeface="휴먼아미체"/>
                <a:cs typeface="휴먼아미체"/>
              </a:rPr>
              <a:t> </a:t>
            </a:r>
            <a:r>
              <a:rPr sz="2800" spc="810" dirty="0">
                <a:solidFill>
                  <a:srgbClr val="00AFEF"/>
                </a:solidFill>
                <a:latin typeface="휴먼아미체"/>
                <a:cs typeface="휴먼아미체"/>
              </a:rPr>
              <a:t>관리자</a:t>
            </a:r>
            <a:r>
              <a:rPr sz="2800" spc="-509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760" dirty="0">
                <a:solidFill>
                  <a:srgbClr val="00AFEF"/>
                </a:solidFill>
                <a:latin typeface="휴먼아미체"/>
                <a:cs typeface="휴먼아미체"/>
              </a:rPr>
              <a:t>메일</a:t>
            </a:r>
            <a:r>
              <a:rPr sz="2800" spc="-51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1180" dirty="0">
                <a:solidFill>
                  <a:srgbClr val="00AFEF"/>
                </a:solidFill>
                <a:latin typeface="휴먼아미체"/>
                <a:cs typeface="휴먼아미체"/>
              </a:rPr>
              <a:t>주소는 </a:t>
            </a:r>
            <a:r>
              <a:rPr sz="2800" spc="1055" dirty="0">
                <a:solidFill>
                  <a:srgbClr val="00AFEF"/>
                </a:solidFill>
                <a:latin typeface="휴먼아미체"/>
                <a:cs typeface="휴먼아미체"/>
              </a:rPr>
              <a:t>히든</a:t>
            </a:r>
            <a:r>
              <a:rPr sz="2800" spc="-51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1105" dirty="0">
                <a:solidFill>
                  <a:srgbClr val="00AFEF"/>
                </a:solidFill>
                <a:latin typeface="휴먼아미체"/>
                <a:cs typeface="휴먼아미체"/>
              </a:rPr>
              <a:t>필드로</a:t>
            </a:r>
            <a:r>
              <a:rPr sz="2800" spc="-509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800" spc="615" dirty="0">
                <a:solidFill>
                  <a:srgbClr val="00AFEF"/>
                </a:solidFill>
                <a:latin typeface="휴먼아미체"/>
                <a:cs typeface="휴먼아미체"/>
              </a:rPr>
              <a:t>삽입</a:t>
            </a:r>
            <a:r>
              <a:rPr sz="2800" spc="615" dirty="0">
                <a:latin typeface="휴먼아미체"/>
                <a:cs typeface="휴먼아미체"/>
              </a:rPr>
              <a:t>한다</a:t>
            </a:r>
            <a:r>
              <a:rPr sz="2800" spc="615" dirty="0"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C55AF-887F-00F1-74DA-A7730C474266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00568A-276F-4195-7973-EAECD2331A27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55E1D5-B67E-99CB-3141-4B1262D11E9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5CE31C-5CF7-FCD4-CB83-30B87669BB8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D3DE3-10F4-880C-50B8-506B4EF5DFB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781812"/>
            <a:ext cx="11731750" cy="6076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37248" y="1897936"/>
            <a:ext cx="8925560" cy="4539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</a:t>
            </a:r>
            <a:r>
              <a:rPr sz="2200" spc="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style=background-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color:#1155FF&gt;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&lt;form&gt;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&lt;table</a:t>
            </a:r>
            <a:r>
              <a:rPr sz="22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style=background-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color:#FFFFFF</a:t>
            </a:r>
            <a:r>
              <a:rPr sz="2200" spc="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border=0</a:t>
            </a:r>
            <a:r>
              <a:rPr sz="22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cellspacing=0&gt;</a:t>
            </a:r>
            <a:endParaRPr sz="22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35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&lt;tr&gt;&lt;td</a:t>
            </a:r>
            <a:r>
              <a:rPr sz="22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colspan=3&gt;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2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22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hidden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2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name="mailto:"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value=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3"/>
              </a:rPr>
              <a:t>"web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m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3"/>
              </a:rPr>
              <a:t>aster@cuk.edu"&gt;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2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src="mail.jpg“&gt;&lt;/td&gt;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&lt;/tr&gt;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  <a:spcBef>
                <a:spcPts val="1920"/>
              </a:spcBef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&lt;tr&gt;&lt;td</a:t>
            </a:r>
            <a:r>
              <a:rPr sz="22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width="80"</a:t>
            </a:r>
            <a:r>
              <a:rPr sz="22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height="35"</a:t>
            </a:r>
            <a:r>
              <a:rPr sz="22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style="background-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color:#AAC6FF"&gt;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200" spc="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style=font-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size:12;text-</a:t>
            </a:r>
            <a:r>
              <a:rPr sz="2200" spc="50" dirty="0">
                <a:solidFill>
                  <a:srgbClr val="001F5F"/>
                </a:solidFill>
                <a:latin typeface="한컴산뜻돋움"/>
                <a:cs typeface="한컴산뜻돋움"/>
              </a:rPr>
              <a:t>align:right&gt;</a:t>
            </a:r>
            <a:r>
              <a:rPr sz="2200" spc="50" dirty="0">
                <a:solidFill>
                  <a:srgbClr val="00AFEF"/>
                </a:solidFill>
                <a:latin typeface="휴먼아미체"/>
                <a:cs typeface="휴먼아미체"/>
              </a:rPr>
              <a:t>이름</a:t>
            </a:r>
            <a:r>
              <a:rPr sz="2200" spc="5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&lt;/p&gt;&lt;/td&gt;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2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width="4"&gt;&amp;nbsp;&lt;/td&gt;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2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width="245"&gt;</a:t>
            </a:r>
            <a:endParaRPr sz="2200" dirty="0">
              <a:latin typeface="한컴산뜻돋움"/>
              <a:cs typeface="한컴산뜻돋움"/>
            </a:endParaRPr>
          </a:p>
          <a:p>
            <a:pPr marL="36576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2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text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2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name="textfield"</a:t>
            </a:r>
            <a:r>
              <a:rPr sz="22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size="20"&gt;&lt;/td&gt;&lt;/tr&gt;</a:t>
            </a:r>
            <a:endParaRPr sz="2200" dirty="0">
              <a:latin typeface="한컴산뜻돋움"/>
              <a:cs typeface="한컴산뜻돋움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E876E-765D-1D17-8369-A04F185682F4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466C6-991C-FDAA-D668-C58952E1193F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781812"/>
            <a:ext cx="11731750" cy="6076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3334" y="2180965"/>
            <a:ext cx="9855200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&lt;tr&gt;&lt;td</a:t>
            </a:r>
            <a:r>
              <a:rPr sz="20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height="35"</a:t>
            </a:r>
            <a:r>
              <a:rPr sz="20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style="background-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color:#AAC6FF"&gt;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000" spc="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style=font-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size:12;text-</a:t>
            </a:r>
            <a:r>
              <a:rPr sz="20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align:right&gt;</a:t>
            </a:r>
            <a:r>
              <a:rPr sz="2000" spc="95" dirty="0">
                <a:solidFill>
                  <a:srgbClr val="00AFEF"/>
                </a:solidFill>
                <a:latin typeface="휴먼아미체"/>
                <a:cs typeface="휴먼아미체"/>
              </a:rPr>
              <a:t>메일주소</a:t>
            </a:r>
            <a:r>
              <a:rPr sz="2000" spc="9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&lt;/p&gt;&lt;/td&gt;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0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width="4"&gt;&amp;nbsp;&lt;/td&gt;&lt;td&gt;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20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text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0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name="textfield2"</a:t>
            </a:r>
            <a:r>
              <a:rPr sz="20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size="20"&gt;&lt;/td&gt;&lt;/tr&gt;</a:t>
            </a:r>
            <a:endParaRPr sz="20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&lt;tr&gt;&lt;td</a:t>
            </a:r>
            <a:r>
              <a:rPr sz="20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height="35"</a:t>
            </a:r>
            <a:r>
              <a:rPr sz="20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style="background-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color:#AAC6FF"&gt;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000" spc="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style=font-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size:12;text-</a:t>
            </a:r>
            <a:r>
              <a:rPr sz="2000" spc="75" dirty="0">
                <a:solidFill>
                  <a:srgbClr val="001F5F"/>
                </a:solidFill>
                <a:latin typeface="한컴산뜻돋움"/>
                <a:cs typeface="한컴산뜻돋움"/>
              </a:rPr>
              <a:t>align:right&gt;</a:t>
            </a:r>
            <a:r>
              <a:rPr sz="2000" spc="75" dirty="0">
                <a:solidFill>
                  <a:srgbClr val="00AFEF"/>
                </a:solidFill>
                <a:latin typeface="휴먼아미체"/>
                <a:cs typeface="휴먼아미체"/>
              </a:rPr>
              <a:t>메일내용</a:t>
            </a:r>
            <a:r>
              <a:rPr sz="2000" spc="7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&lt;/p&gt;&lt;/td&gt;&lt;td</a:t>
            </a:r>
            <a:r>
              <a:rPr sz="2000" spc="1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width="4"&gt;&amp;nbsp;&lt;/td&gt;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&lt;td&gt;&lt;textarea</a:t>
            </a:r>
            <a:r>
              <a:rPr sz="20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name="textfield3"</a:t>
            </a:r>
            <a:r>
              <a:rPr sz="20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cols="30"</a:t>
            </a:r>
            <a:r>
              <a:rPr sz="20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rows="7"&gt;&lt;/textarea&gt;&lt;/td&gt;&lt;/tr&gt;</a:t>
            </a:r>
            <a:endParaRPr sz="20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&lt;tr&gt;&lt;td</a:t>
            </a:r>
            <a:r>
              <a:rPr sz="20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height="35"</a:t>
            </a:r>
            <a:r>
              <a:rPr sz="20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style="background-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color:#AAC6FF"&gt;&amp;nbsp;&lt;/td&gt;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0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width="4"&gt;&amp;nbsp;&lt;/td&gt;&lt;td&gt;</a:t>
            </a:r>
            <a:endParaRPr sz="2000" dirty="0">
              <a:latin typeface="한컴산뜻돋움"/>
              <a:cs typeface="한컴산뜻돋움"/>
            </a:endParaRPr>
          </a:p>
          <a:p>
            <a:pPr marL="36639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&lt;input</a:t>
            </a:r>
            <a:r>
              <a:rPr sz="20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type="</a:t>
            </a:r>
            <a:r>
              <a:rPr sz="2000" dirty="0">
                <a:solidFill>
                  <a:srgbClr val="FF0000"/>
                </a:solidFill>
                <a:latin typeface="한컴산뜻돋움"/>
                <a:cs typeface="한컴산뜻돋움"/>
              </a:rPr>
              <a:t>submit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0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name="submit"</a:t>
            </a:r>
            <a:r>
              <a:rPr sz="20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70" dirty="0">
                <a:solidFill>
                  <a:srgbClr val="001F5F"/>
                </a:solidFill>
                <a:latin typeface="한컴산뜻돋움"/>
                <a:cs typeface="한컴산뜻돋움"/>
              </a:rPr>
              <a:t>value="</a:t>
            </a:r>
            <a:r>
              <a:rPr sz="2000" spc="70" dirty="0">
                <a:solidFill>
                  <a:srgbClr val="001F5F"/>
                </a:solidFill>
                <a:latin typeface="휴먼아미체"/>
                <a:cs typeface="휴먼아미체"/>
              </a:rPr>
              <a:t>보내기</a:t>
            </a:r>
            <a:r>
              <a:rPr sz="2000" spc="70" dirty="0">
                <a:solidFill>
                  <a:srgbClr val="001F5F"/>
                </a:solidFill>
                <a:latin typeface="한컴산뜻돋움"/>
                <a:cs typeface="한컴산뜻돋움"/>
              </a:rPr>
              <a:t>"&gt;&lt;/td&gt;&lt;/tr&gt;</a:t>
            </a:r>
            <a:endParaRPr sz="2000" dirty="0">
              <a:latin typeface="한컴산뜻돋움"/>
              <a:cs typeface="한컴산뜻돋움"/>
            </a:endParaRPr>
          </a:p>
          <a:p>
            <a:pPr marL="36703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&lt;/table&gt;</a:t>
            </a:r>
            <a:endParaRPr sz="2000" dirty="0">
              <a:latin typeface="한컴산뜻돋움"/>
              <a:cs typeface="한컴산뜻돋움"/>
            </a:endParaRPr>
          </a:p>
          <a:p>
            <a:pPr marL="36703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&lt;/form&gt;</a:t>
            </a:r>
            <a:endParaRPr sz="2000" dirty="0">
              <a:latin typeface="한컴산뜻돋움"/>
              <a:cs typeface="한컴산뜻돋움"/>
            </a:endParaRPr>
          </a:p>
          <a:p>
            <a:pPr marL="36703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000" dirty="0">
              <a:latin typeface="한컴산뜻돋움"/>
              <a:cs typeface="한컴산뜻돋움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1B0A9-D647-39D0-EB41-46E9DC8562E7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폼 요소 삽입하기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E8FD5-9BC9-6127-C259-55388A4248FE}"/>
              </a:ext>
            </a:extLst>
          </p:cNvPr>
          <p:cNvSpPr txBox="1"/>
          <p:nvPr/>
        </p:nvSpPr>
        <p:spPr>
          <a:xfrm>
            <a:off x="382361" y="1048692"/>
            <a:ext cx="617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6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속성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40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autofocus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페이지를 불러오자마자 원하는 폼 요소에 마우스 커서 표시</a:t>
            </a:r>
            <a:r>
              <a:rPr lang="en-US" altLang="ko-KR" sz="1400"/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7893" y="2242947"/>
            <a:ext cx="499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placeholder</a:t>
            </a:r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437005" y="2580079"/>
            <a:ext cx="4762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입력란에 표시하는</a:t>
            </a:r>
            <a:r>
              <a:rPr lang="en-US" altLang="ko-KR" sz="1400"/>
              <a:t> </a:t>
            </a:r>
            <a:r>
              <a:rPr lang="ko-KR" altLang="en-US" sz="1400"/>
              <a:t>힌트로</a:t>
            </a:r>
            <a:r>
              <a:rPr lang="en-US" altLang="ko-KR" sz="1400"/>
              <a:t>, </a:t>
            </a:r>
            <a:r>
              <a:rPr lang="ko-KR" altLang="en-US" sz="1400"/>
              <a:t>필드를 클릭하면 사라짐</a:t>
            </a:r>
            <a:endParaRPr lang="en-US" altLang="ko-KR" sz="1400"/>
          </a:p>
        </p:txBody>
      </p:sp>
      <p:sp>
        <p:nvSpPr>
          <p:cNvPr id="10" name="직사각형 9"/>
          <p:cNvSpPr/>
          <p:nvPr/>
        </p:nvSpPr>
        <p:spPr>
          <a:xfrm>
            <a:off x="431462" y="3370754"/>
            <a:ext cx="3592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="uname"&gt;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이름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="uname"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autofocus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11" name="직사각형 10"/>
          <p:cNvSpPr/>
          <p:nvPr/>
        </p:nvSpPr>
        <p:spPr>
          <a:xfrm>
            <a:off x="437005" y="393051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학번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dirty="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uid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하이픈없이</a:t>
            </a:r>
            <a:r>
              <a:rPr lang="ko-KR" altLang="en-US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입력</a:t>
            </a:r>
            <a:r>
              <a:rPr lang="en-US" altLang="ko-KR" sz="1200" dirty="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94" y="4767359"/>
            <a:ext cx="2567697" cy="11148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08188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readonly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107245" y="1551005"/>
            <a:ext cx="50166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내용을</a:t>
            </a:r>
            <a:r>
              <a:rPr lang="en-US" altLang="ko-KR" sz="1400"/>
              <a:t> </a:t>
            </a:r>
            <a:r>
              <a:rPr lang="ko-KR" altLang="en-US" sz="1400"/>
              <a:t>보기만 하고 입력하지 못하게 함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속성 값 없이 </a:t>
            </a:r>
            <a:r>
              <a:rPr lang="en-US" altLang="ko-KR" sz="1400"/>
              <a:t>readonly </a:t>
            </a:r>
            <a:r>
              <a:rPr lang="ko-KR" altLang="en-US" sz="1400"/>
              <a:t>라고만 쓰면 됨</a:t>
            </a:r>
            <a:r>
              <a:rPr lang="en-US" altLang="ko-KR" sz="1400"/>
              <a:t>.</a:t>
            </a:r>
            <a:br>
              <a:rPr lang="en-US" altLang="ko-KR" sz="1400"/>
            </a:br>
            <a:r>
              <a:rPr lang="en-US" altLang="ko-KR" sz="1400"/>
              <a:t>(readonly=“readonly”, readonly=“true”</a:t>
            </a:r>
            <a:r>
              <a:rPr lang="ko-KR" altLang="en-US" sz="1400"/>
              <a:t>로 표시하기도 함</a:t>
            </a:r>
            <a:r>
              <a:rPr lang="en-US" altLang="ko-KR" sz="1400"/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42860" y="293003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영어회화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초급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="subj"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오전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9:00~11:00"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readonly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06" y="3659840"/>
            <a:ext cx="3449894" cy="1084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D909-E855-4E69-C5AE-0909D926E4F8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태그의 다양한 속성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FE6A2B7-85CC-63B4-D275-A255704444F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50DEFF-88FC-5480-EA8F-1386128B7F9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D25FE-90C2-1E4C-A0DF-9ED7D29D141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816477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required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필수</a:t>
            </a:r>
            <a:r>
              <a:rPr lang="en-US" altLang="ko-KR" sz="1400"/>
              <a:t> </a:t>
            </a:r>
            <a:r>
              <a:rPr lang="ko-KR" altLang="en-US" sz="1400"/>
              <a:t>필드 체크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속성 값 없이 </a:t>
            </a:r>
            <a:r>
              <a:rPr lang="en-US" altLang="ko-KR" sz="1400"/>
              <a:t>required </a:t>
            </a:r>
            <a:r>
              <a:rPr lang="ko-KR" altLang="en-US" sz="1400"/>
              <a:t>라고만 입력</a:t>
            </a:r>
            <a:br>
              <a:rPr lang="en-US" altLang="ko-KR" sz="1400"/>
            </a:br>
            <a:r>
              <a:rPr lang="en-US" altLang="ko-KR" sz="1400"/>
              <a:t>(required=“required”</a:t>
            </a:r>
            <a:r>
              <a:rPr lang="ko-KR" altLang="en-US" sz="1400"/>
              <a:t>라고 해도 됨</a:t>
            </a:r>
            <a:r>
              <a:rPr lang="en-US" altLang="ko-KR" sz="14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필수 필드는 브라우저에서 직접 체크하는 것이므로 오류 메시지 내용은 브라우저들마다 다르게 나타남 </a:t>
            </a:r>
            <a:endParaRPr lang="en-US" altLang="ko-KR" sz="14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39692" y="3600785"/>
            <a:ext cx="4594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="uname"&gt;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이름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="uname"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autofocus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required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95" y="1269840"/>
            <a:ext cx="5604710" cy="4174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190DA8-0064-A433-E024-DF5E558D67C6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태그의 다양한 속성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E6F1C42-B7CE-AE1E-D857-202B47C5F6E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CCD725-F8C6-E5E1-783C-0144EDCDFB2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C0294-6DCF-3096-B9FF-66B808DAF0E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23441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AD010E6-1C7D-505C-ABE8-071D13F3D22E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양식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(Form)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종류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A57CE-8277-02D7-6C8A-E2ED80990241}"/>
              </a:ext>
            </a:extLst>
          </p:cNvPr>
          <p:cNvSpPr txBox="1"/>
          <p:nvPr/>
        </p:nvSpPr>
        <p:spPr>
          <a:xfrm>
            <a:off x="429984" y="2513150"/>
            <a:ext cx="10493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원형 버튼</a:t>
            </a:r>
            <a:r>
              <a:rPr lang="en-US" altLang="ko-KR" dirty="0"/>
              <a:t>. </a:t>
            </a:r>
            <a:r>
              <a:rPr lang="ko-KR" altLang="en-US" dirty="0"/>
              <a:t>여러 개의 항목 중에서 한 가지만 선택할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60F7F-5FAA-2935-0531-1BAF2DF8E506}"/>
              </a:ext>
            </a:extLst>
          </p:cNvPr>
          <p:cNvSpPr txBox="1"/>
          <p:nvPr/>
        </p:nvSpPr>
        <p:spPr>
          <a:xfrm>
            <a:off x="383177" y="188941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라디오 버튼</a:t>
            </a:r>
            <a:r>
              <a:rPr lang="en-US" altLang="ko-KR" sz="3200" dirty="0"/>
              <a:t>(radio button)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7854F8A-DAEC-BF22-1364-F8B3A8DDFB3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6AC864A-F5DF-DB39-96D7-BE15B9B66E4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9D266-07F1-201A-8C99-B9EBA6159BF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min, max, step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min, max : </a:t>
            </a:r>
            <a:r>
              <a:rPr lang="ko-KR" altLang="en-US" sz="1400"/>
              <a:t>해당</a:t>
            </a:r>
            <a:r>
              <a:rPr lang="en-US" altLang="ko-KR" sz="1400"/>
              <a:t> </a:t>
            </a:r>
            <a:r>
              <a:rPr lang="ko-KR" altLang="en-US" sz="1400"/>
              <a:t>필드의 최솟값</a:t>
            </a:r>
            <a:r>
              <a:rPr lang="en-US" altLang="ko-KR" sz="1400"/>
              <a:t>,</a:t>
            </a:r>
            <a:r>
              <a:rPr lang="ko-KR" altLang="en-US" sz="1400"/>
              <a:t>최댓값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step : </a:t>
            </a:r>
            <a:r>
              <a:rPr lang="ko-KR" altLang="en-US" sz="1400"/>
              <a:t>허용된</a:t>
            </a:r>
            <a:r>
              <a:rPr lang="en-US" altLang="ko-KR" sz="1400"/>
              <a:t> </a:t>
            </a:r>
            <a:r>
              <a:rPr lang="ko-KR" altLang="en-US" sz="1400"/>
              <a:t>범위 내의 숫자 간격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type</a:t>
            </a:r>
            <a:r>
              <a:rPr lang="ko-KR" altLang="en-US" sz="1400"/>
              <a:t>이 </a:t>
            </a:r>
            <a:r>
              <a:rPr lang="en-US" altLang="ko-KR" sz="1400"/>
              <a:t>date, datetime, datetime-local, month, week, time, range, number </a:t>
            </a:r>
            <a:r>
              <a:rPr lang="ko-KR" altLang="en-US" sz="1400"/>
              <a:t>일 경우에만 사용</a:t>
            </a:r>
            <a:r>
              <a:rPr lang="en-US" altLang="ko-KR" sz="1400"/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08188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size, minlength, maxlength</a:t>
            </a:r>
            <a:endParaRPr lang="ko-KR" altLang="en-US" b="1"/>
          </a:p>
        </p:txBody>
      </p:sp>
      <p:sp>
        <p:nvSpPr>
          <p:cNvPr id="20" name="TextBox 19"/>
          <p:cNvSpPr txBox="1"/>
          <p:nvPr/>
        </p:nvSpPr>
        <p:spPr>
          <a:xfrm>
            <a:off x="6107245" y="1551005"/>
            <a:ext cx="50166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size : </a:t>
            </a:r>
            <a:r>
              <a:rPr lang="ko-KR" altLang="en-US" sz="1400"/>
              <a:t>텍스트</a:t>
            </a:r>
            <a:r>
              <a:rPr lang="en-US" altLang="ko-KR" sz="1400"/>
              <a:t> </a:t>
            </a:r>
            <a:r>
              <a:rPr lang="ko-KR" altLang="en-US" sz="1400"/>
              <a:t>관련 필드에서 화면에 몇 글자까지 보이게 할지 결정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maxlength : </a:t>
            </a:r>
            <a:r>
              <a:rPr lang="ko-KR" altLang="en-US" sz="1400"/>
              <a:t>입력 가능한 최대 글자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minlegth : </a:t>
            </a:r>
            <a:r>
              <a:rPr lang="ko-KR" altLang="en-US" sz="1400"/>
              <a:t>입력해야</a:t>
            </a:r>
            <a:r>
              <a:rPr lang="en-US" altLang="ko-KR" sz="1400"/>
              <a:t> </a:t>
            </a:r>
            <a:r>
              <a:rPr lang="ko-KR" altLang="en-US" sz="1400"/>
              <a:t>할 최소 글자</a:t>
            </a:r>
            <a:r>
              <a:rPr lang="en-US" altLang="ko-KR" sz="1400"/>
              <a:t>. </a:t>
            </a:r>
            <a:br>
              <a:rPr lang="en-US" altLang="ko-KR" sz="1400"/>
            </a:br>
            <a:r>
              <a:rPr lang="en-US" altLang="ko-KR" sz="1400"/>
              <a:t>(</a:t>
            </a:r>
            <a:r>
              <a:rPr lang="ko-KR" altLang="en-US" sz="1400"/>
              <a:t>크롬과 안드로이드 브라우저에서만 지원</a:t>
            </a:r>
            <a:r>
              <a:rPr lang="en-US" altLang="ko-KR" sz="140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9904" y="3160863"/>
            <a:ext cx="4182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="group"&gt;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단체주문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="number"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="group"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="100"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step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="10"&gt;</a:t>
            </a:r>
            <a:endParaRPr lang="ko-KR" altLang="en-US" sz="1200"/>
          </a:p>
        </p:txBody>
      </p:sp>
      <p:sp>
        <p:nvSpPr>
          <p:cNvPr id="7" name="직사각형 6"/>
          <p:cNvSpPr/>
          <p:nvPr/>
        </p:nvSpPr>
        <p:spPr>
          <a:xfrm>
            <a:off x="6092534" y="3403395"/>
            <a:ext cx="542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="reg"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="uid"&gt;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학번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="text"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="uid"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하이픈없이 입력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maxlength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="8"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required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45542-AD0E-0799-32F4-63CF19688186}"/>
              </a:ext>
            </a:extLst>
          </p:cNvPr>
          <p:cNvSpPr txBox="1"/>
          <p:nvPr/>
        </p:nvSpPr>
        <p:spPr>
          <a:xfrm>
            <a:off x="306648" y="319086"/>
            <a:ext cx="6132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&lt;input&gt;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태그의 다양한 속성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A17B09D-1D7A-8BEB-B4F1-EEE59C752A0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F3D7EC-770A-4BA8-1F8F-E3BD4CF20D8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DA8B0-ECAD-508A-681F-027BDE07ABB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231683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838"/>
            <a:ext cx="4912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입력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양식(Form)</a:t>
            </a:r>
            <a:r>
              <a:rPr sz="2800" b="1" spc="-13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태그와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종류</a:t>
            </a:r>
            <a:endParaRPr sz="2800">
              <a:latin typeface="나눔고딕"/>
              <a:cs typeface="나눔고딕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14845" y="3523488"/>
            <a:ext cx="5510530" cy="3335020"/>
            <a:chOff x="6514845" y="3523488"/>
            <a:chExt cx="5510530" cy="3335020"/>
          </a:xfrm>
        </p:grpSpPr>
        <p:sp>
          <p:nvSpPr>
            <p:cNvPr id="45" name="object 45"/>
            <p:cNvSpPr/>
            <p:nvPr/>
          </p:nvSpPr>
          <p:spPr>
            <a:xfrm>
              <a:off x="6525005" y="3858006"/>
              <a:ext cx="4993005" cy="2513330"/>
            </a:xfrm>
            <a:custGeom>
              <a:avLst/>
              <a:gdLst/>
              <a:ahLst/>
              <a:cxnLst/>
              <a:rect l="l" t="t" r="r" b="b"/>
              <a:pathLst>
                <a:path w="4993005" h="2513329">
                  <a:moveTo>
                    <a:pt x="0" y="0"/>
                  </a:moveTo>
                  <a:lnTo>
                    <a:pt x="4992624" y="0"/>
                  </a:lnTo>
                  <a:lnTo>
                    <a:pt x="4992624" y="2513076"/>
                  </a:lnTo>
                  <a:lnTo>
                    <a:pt x="0" y="2513076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1321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3595" y="5800344"/>
              <a:ext cx="5351322" cy="105765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1007" y="6356604"/>
              <a:ext cx="4928615" cy="27505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7215" y="3523488"/>
              <a:ext cx="2507272" cy="3384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1883" y="3601211"/>
              <a:ext cx="2330127" cy="26065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7074406" y="4081104"/>
            <a:ext cx="3925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252525"/>
                </a:solidFill>
                <a:latin typeface="한컴산뜻돋움"/>
                <a:cs typeface="한컴산뜻돋움"/>
              </a:rPr>
              <a:t>Which</a:t>
            </a:r>
            <a:r>
              <a:rPr sz="1600" spc="-90" dirty="0">
                <a:solidFill>
                  <a:srgbClr val="252525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한컴산뜻돋움"/>
                <a:cs typeface="한컴산뜻돋움"/>
              </a:rPr>
              <a:t>devices</a:t>
            </a:r>
            <a:r>
              <a:rPr sz="1600" spc="-75" dirty="0">
                <a:solidFill>
                  <a:srgbClr val="252525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252525"/>
                </a:solidFill>
                <a:latin typeface="한컴산뜻돋움"/>
                <a:cs typeface="한컴산뜻돋움"/>
              </a:rPr>
              <a:t>do</a:t>
            </a:r>
            <a:r>
              <a:rPr sz="1600" spc="-105" dirty="0">
                <a:solidFill>
                  <a:srgbClr val="252525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252525"/>
                </a:solidFill>
                <a:latin typeface="한컴산뜻돋움"/>
                <a:cs typeface="한컴산뜻돋움"/>
              </a:rPr>
              <a:t>you</a:t>
            </a:r>
            <a:r>
              <a:rPr sz="1600" spc="-95" dirty="0">
                <a:solidFill>
                  <a:srgbClr val="252525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252525"/>
                </a:solidFill>
                <a:latin typeface="한컴산뜻돋움"/>
                <a:cs typeface="한컴산뜻돋움"/>
              </a:rPr>
              <a:t>have</a:t>
            </a:r>
            <a:r>
              <a:rPr sz="1600" spc="-85" dirty="0">
                <a:solidFill>
                  <a:srgbClr val="252525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252525"/>
                </a:solidFill>
                <a:latin typeface="한컴산뜻돋움"/>
                <a:cs typeface="한컴산뜻돋움"/>
              </a:rPr>
              <a:t>in</a:t>
            </a:r>
            <a:r>
              <a:rPr sz="1600" spc="-100" dirty="0">
                <a:solidFill>
                  <a:srgbClr val="252525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252525"/>
                </a:solidFill>
                <a:latin typeface="한컴산뜻돋움"/>
                <a:cs typeface="한컴산뜻돋움"/>
              </a:rPr>
              <a:t>your</a:t>
            </a:r>
            <a:r>
              <a:rPr sz="1600" spc="-95" dirty="0">
                <a:solidFill>
                  <a:srgbClr val="252525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한컴산뜻돋움"/>
                <a:cs typeface="한컴산뜻돋움"/>
              </a:rPr>
              <a:t>home?</a:t>
            </a:r>
            <a:endParaRPr sz="1600">
              <a:latin typeface="한컴산뜻돋움"/>
              <a:cs typeface="한컴산뜻돋움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246493" y="4623689"/>
            <a:ext cx="1797050" cy="1344930"/>
            <a:chOff x="7246493" y="4623689"/>
            <a:chExt cx="1797050" cy="1344930"/>
          </a:xfrm>
        </p:grpSpPr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0336" y="4637532"/>
              <a:ext cx="217931" cy="21640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61098" y="4638294"/>
              <a:ext cx="216535" cy="215265"/>
            </a:xfrm>
            <a:custGeom>
              <a:avLst/>
              <a:gdLst/>
              <a:ahLst/>
              <a:cxnLst/>
              <a:rect l="l" t="t" r="r" b="b"/>
              <a:pathLst>
                <a:path w="216534" h="215264">
                  <a:moveTo>
                    <a:pt x="0" y="0"/>
                  </a:moveTo>
                  <a:lnTo>
                    <a:pt x="216407" y="0"/>
                  </a:lnTo>
                  <a:lnTo>
                    <a:pt x="216407" y="214883"/>
                  </a:lnTo>
                  <a:lnTo>
                    <a:pt x="0" y="214883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0336" y="5017007"/>
              <a:ext cx="217931" cy="21793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261098" y="501777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0"/>
                  </a:moveTo>
                  <a:lnTo>
                    <a:pt x="216407" y="0"/>
                  </a:lnTo>
                  <a:lnTo>
                    <a:pt x="216407" y="216407"/>
                  </a:lnTo>
                  <a:lnTo>
                    <a:pt x="0" y="216407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0336" y="5356860"/>
              <a:ext cx="217931" cy="21640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261098" y="5357622"/>
              <a:ext cx="216535" cy="215265"/>
            </a:xfrm>
            <a:custGeom>
              <a:avLst/>
              <a:gdLst/>
              <a:ahLst/>
              <a:cxnLst/>
              <a:rect l="l" t="t" r="r" b="b"/>
              <a:pathLst>
                <a:path w="216534" h="215264">
                  <a:moveTo>
                    <a:pt x="0" y="0"/>
                  </a:moveTo>
                  <a:lnTo>
                    <a:pt x="216407" y="0"/>
                  </a:lnTo>
                  <a:lnTo>
                    <a:pt x="216407" y="214883"/>
                  </a:lnTo>
                  <a:lnTo>
                    <a:pt x="0" y="214883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0336" y="5736348"/>
              <a:ext cx="217931" cy="21791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261098" y="573709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0"/>
                  </a:moveTo>
                  <a:lnTo>
                    <a:pt x="216407" y="0"/>
                  </a:lnTo>
                  <a:lnTo>
                    <a:pt x="216407" y="216407"/>
                  </a:lnTo>
                  <a:lnTo>
                    <a:pt x="0" y="216407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1768" y="4637532"/>
              <a:ext cx="217931" cy="21640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812530" y="4638294"/>
              <a:ext cx="216535" cy="215265"/>
            </a:xfrm>
            <a:custGeom>
              <a:avLst/>
              <a:gdLst/>
              <a:ahLst/>
              <a:cxnLst/>
              <a:rect l="l" t="t" r="r" b="b"/>
              <a:pathLst>
                <a:path w="216534" h="215264">
                  <a:moveTo>
                    <a:pt x="0" y="0"/>
                  </a:moveTo>
                  <a:lnTo>
                    <a:pt x="216407" y="0"/>
                  </a:lnTo>
                  <a:lnTo>
                    <a:pt x="216407" y="214883"/>
                  </a:lnTo>
                  <a:lnTo>
                    <a:pt x="0" y="214883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1767" y="5017007"/>
              <a:ext cx="217931" cy="21793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812530" y="501777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0"/>
                  </a:moveTo>
                  <a:lnTo>
                    <a:pt x="216407" y="0"/>
                  </a:lnTo>
                  <a:lnTo>
                    <a:pt x="216407" y="216407"/>
                  </a:lnTo>
                  <a:lnTo>
                    <a:pt x="0" y="216407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1768" y="5356860"/>
              <a:ext cx="217931" cy="21640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812530" y="5357622"/>
              <a:ext cx="216535" cy="215265"/>
            </a:xfrm>
            <a:custGeom>
              <a:avLst/>
              <a:gdLst/>
              <a:ahLst/>
              <a:cxnLst/>
              <a:rect l="l" t="t" r="r" b="b"/>
              <a:pathLst>
                <a:path w="216534" h="215264">
                  <a:moveTo>
                    <a:pt x="0" y="0"/>
                  </a:moveTo>
                  <a:lnTo>
                    <a:pt x="216407" y="0"/>
                  </a:lnTo>
                  <a:lnTo>
                    <a:pt x="216407" y="214883"/>
                  </a:lnTo>
                  <a:lnTo>
                    <a:pt x="0" y="214883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1768" y="5736348"/>
              <a:ext cx="217931" cy="21791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812530" y="573709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0"/>
                  </a:moveTo>
                  <a:lnTo>
                    <a:pt x="216407" y="0"/>
                  </a:lnTo>
                  <a:lnTo>
                    <a:pt x="216407" y="216407"/>
                  </a:lnTo>
                  <a:lnTo>
                    <a:pt x="0" y="216407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555679" y="4457435"/>
            <a:ext cx="835025" cy="150495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ct val="131100"/>
              </a:lnSpc>
              <a:spcBef>
                <a:spcPts val="260"/>
              </a:spcBef>
            </a:pPr>
            <a:r>
              <a:rPr sz="1800" spc="-25" dirty="0">
                <a:latin typeface="한컴산뜻돋움"/>
                <a:cs typeface="한컴산뜻돋움"/>
              </a:rPr>
              <a:t>pc </a:t>
            </a:r>
            <a:r>
              <a:rPr sz="1800" spc="-30" dirty="0">
                <a:latin typeface="한컴산뜻돋움"/>
                <a:cs typeface="한컴산뜻돋움"/>
              </a:rPr>
              <a:t>Camera </a:t>
            </a:r>
            <a:r>
              <a:rPr sz="1800" spc="-25" dirty="0">
                <a:latin typeface="한컴산뜻돋움"/>
                <a:cs typeface="한컴산뜻돋움"/>
              </a:rPr>
              <a:t>TV</a:t>
            </a: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800" spc="-10" dirty="0">
                <a:latin typeface="한컴산뜻돋움"/>
                <a:cs typeface="한컴산뜻돋움"/>
              </a:rPr>
              <a:t>Printer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107077" y="4457435"/>
            <a:ext cx="1416685" cy="150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0">
              <a:lnSpc>
                <a:spcPct val="138600"/>
              </a:lnSpc>
              <a:spcBef>
                <a:spcPts val="100"/>
              </a:spcBef>
            </a:pPr>
            <a:r>
              <a:rPr sz="1800" spc="-10" dirty="0">
                <a:latin typeface="한컴산뜻돋움"/>
                <a:cs typeface="한컴산뜻돋움"/>
              </a:rPr>
              <a:t>Laptop Cell</a:t>
            </a:r>
            <a:r>
              <a:rPr sz="1800" spc="-8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phone</a:t>
            </a: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dirty="0">
                <a:latin typeface="한컴산뜻돋움"/>
                <a:cs typeface="한컴산뜻돋움"/>
              </a:rPr>
              <a:t>DVD</a:t>
            </a:r>
            <a:r>
              <a:rPr sz="1800" spc="-114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player</a:t>
            </a: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800" dirty="0">
                <a:latin typeface="한컴산뜻돋움"/>
                <a:cs typeface="한컴산뜻돋움"/>
              </a:rPr>
              <a:t>eBook</a:t>
            </a:r>
            <a:r>
              <a:rPr sz="1800" spc="-10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reader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741492" y="6405923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71" name="object 7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88423" y="6400800"/>
            <a:ext cx="219455" cy="219455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328307" y="5375093"/>
            <a:ext cx="17907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5050"/>
                </a:solidFill>
                <a:latin typeface="한컴산뜻돋움"/>
                <a:cs typeface="한컴산뜻돋움"/>
              </a:rPr>
              <a:t>checkbox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886455" y="4769358"/>
            <a:ext cx="1504950" cy="692785"/>
          </a:xfrm>
          <a:custGeom>
            <a:avLst/>
            <a:gdLst/>
            <a:ahLst/>
            <a:cxnLst/>
            <a:rect l="l" t="t" r="r" b="b"/>
            <a:pathLst>
              <a:path w="1504950" h="692785">
                <a:moveTo>
                  <a:pt x="1504950" y="0"/>
                </a:moveTo>
                <a:lnTo>
                  <a:pt x="0" y="692289"/>
                </a:lnTo>
              </a:path>
            </a:pathLst>
          </a:custGeom>
          <a:ln w="28956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13D825-AE2E-29D5-4439-3C71D63FF1A0}"/>
              </a:ext>
            </a:extLst>
          </p:cNvPr>
          <p:cNvSpPr txBox="1"/>
          <p:nvPr/>
        </p:nvSpPr>
        <p:spPr>
          <a:xfrm>
            <a:off x="480338" y="1810933"/>
            <a:ext cx="6158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체크 박스(</a:t>
            </a:r>
            <a:r>
              <a:rPr lang="ko-KR" altLang="en-US" sz="4000" dirty="0" err="1"/>
              <a:t>checkbox</a:t>
            </a:r>
            <a:r>
              <a:rPr lang="ko-KR" altLang="en-US" sz="4000" dirty="0"/>
              <a:t>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1A5C8F-2A8A-9A33-33F1-87CB2CE6093A}"/>
              </a:ext>
            </a:extLst>
          </p:cNvPr>
          <p:cNvSpPr txBox="1"/>
          <p:nvPr/>
        </p:nvSpPr>
        <p:spPr>
          <a:xfrm>
            <a:off x="494832" y="2591541"/>
            <a:ext cx="10974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여러 항목 중에서 </a:t>
            </a:r>
            <a:r>
              <a:rPr lang="ko-KR" altLang="en-US" b="1" dirty="0"/>
              <a:t>두 개 이상의 항목을 선택</a:t>
            </a:r>
            <a:r>
              <a:rPr lang="ko-KR" altLang="en-US" dirty="0"/>
              <a:t>할 때 사용한다. 라디오 버튼은 한 항목만 선택 할 수 있지만 체크박스는 여러 개의 항목을 선택할 수 있다는 점이 다르다.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202058-8561-B846-3CFC-F746FD5DAF53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양식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(Form)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종류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7503</Words>
  <Application>Microsoft Office PowerPoint</Application>
  <PresentationFormat>와이드스크린</PresentationFormat>
  <Paragraphs>960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5" baseType="lpstr">
      <vt:lpstr>D2Coding</vt:lpstr>
      <vt:lpstr>KoPubWorld돋움체 Bold</vt:lpstr>
      <vt:lpstr>KoPubWorld돋움체 Medium</vt:lpstr>
      <vt:lpstr>TDc_SSiGothic 120</vt:lpstr>
      <vt:lpstr>TDc_SSiMyungJo 120</vt:lpstr>
      <vt:lpstr>나눔고딕</vt:lpstr>
      <vt:lpstr>나눔고딕 ExtraBold</vt:lpstr>
      <vt:lpstr>맑은 고딕</vt:lpstr>
      <vt:lpstr>한컴산뜻돋움</vt:lpstr>
      <vt:lpstr>휴먼아미체</vt:lpstr>
      <vt:lpstr>Arial</vt:lpstr>
      <vt:lpstr>Arial Narrow</vt:lpstr>
      <vt:lpstr>Times New Roman</vt:lpstr>
      <vt:lpstr>Office 테마</vt:lpstr>
      <vt:lpstr>PowerPoint 프레젠테이션</vt:lpstr>
      <vt:lpstr>01[HTML+CSS+ JAVASCRIPT] 폼이란</vt:lpstr>
      <vt:lpstr>PowerPoint 프레젠테이션</vt:lpstr>
      <vt:lpstr>PowerPoint 프레젠테이션</vt:lpstr>
      <vt:lpstr>양식이 없다면?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폼테그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Method</vt:lpstr>
      <vt:lpstr>PowerPoint 프레젠테이션</vt:lpstr>
      <vt:lpstr>Action</vt:lpstr>
      <vt:lpstr>Name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입력테그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라디오 버튼 – type=“radio”</vt:lpstr>
      <vt:lpstr>PowerPoint 프레젠테이션</vt:lpstr>
      <vt:lpstr>PowerPoint 프레젠테이션</vt:lpstr>
      <vt:lpstr>체크박스 – type=“checkbox”</vt:lpstr>
      <vt:lpstr>PowerPoint 프레젠테이션</vt:lpstr>
      <vt:lpstr>03. 다양한 폼 요소 삽입하기</vt:lpstr>
      <vt:lpstr>파일 필드- type=“file”</vt:lpstr>
      <vt:lpstr>PowerPoint 프레젠테이션</vt:lpstr>
      <vt:lpstr>이미지 필드 – type=“image”</vt:lpstr>
      <vt:lpstr>PowerPoint 프레젠테이션</vt:lpstr>
      <vt:lpstr>PowerPoint 프레젠테이션</vt:lpstr>
      <vt:lpstr>PowerPoint 프레젠테이션</vt:lpstr>
      <vt:lpstr>04[HTML+CSS+ JAVASCRIPT] 여러데이터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영역(text area)이란 한 줄 이상의 문장을 입력할 때에 사용되는 폼으로, &lt;INPUT&gt;태그에서 사용하는 한 줄짜리 텍스트 필드 폼과는 다르다. 텍스트 영역 필드를 삽입할 때는 &lt;TEXTAREA&gt; 태그를 사용한다.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05[HTML+CSS+ JAVASCRIPT] 버튼, Submit</vt:lpstr>
      <vt:lpstr>PowerPoint 프레젠테이션</vt:lpstr>
      <vt:lpstr>버튼 - type=“Submit”, type=“Reset”, type=“Button”</vt:lpstr>
      <vt:lpstr>PowerPoint 프레젠테이션</vt:lpstr>
      <vt:lpstr>PowerPoint 프레젠테이션</vt:lpstr>
      <vt:lpstr>PowerPoint 프레젠테이션</vt:lpstr>
      <vt:lpstr>히든 필드 – type=“hidden”</vt:lpstr>
      <vt:lpstr>PowerPoint 프레젠테이션</vt:lpstr>
      <vt:lpstr>PowerPoint 프레젠테이션</vt:lpstr>
      <vt:lpstr>06[HTML+CSS+ JAVASCRIPT] 속성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32</cp:revision>
  <dcterms:created xsi:type="dcterms:W3CDTF">2023-02-26T07:55:58Z</dcterms:created>
  <dcterms:modified xsi:type="dcterms:W3CDTF">2023-05-16T02:40:22Z</dcterms:modified>
</cp:coreProperties>
</file>